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80" r:id="rId5"/>
  </p:sldMasterIdLst>
  <p:notesMasterIdLst>
    <p:notesMasterId r:id="rId17"/>
  </p:notesMasterIdLst>
  <p:handoutMasterIdLst>
    <p:handoutMasterId r:id="rId18"/>
  </p:handoutMasterIdLst>
  <p:sldIdLst>
    <p:sldId id="294" r:id="rId6"/>
    <p:sldId id="262" r:id="rId7"/>
    <p:sldId id="277" r:id="rId8"/>
    <p:sldId id="278" r:id="rId9"/>
    <p:sldId id="280" r:id="rId10"/>
    <p:sldId id="281" r:id="rId11"/>
    <p:sldId id="295" r:id="rId12"/>
    <p:sldId id="283" r:id="rId13"/>
    <p:sldId id="284" r:id="rId14"/>
    <p:sldId id="261" r:id="rId15"/>
    <p:sldId id="288" r:id="rId16"/>
  </p:sldIdLst>
  <p:sldSz cx="12192000" cy="6858000"/>
  <p:notesSz cx="6858000" cy="9144000"/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3087"/>
    <a:srgbClr val="2F5597"/>
    <a:srgbClr val="0D2270"/>
    <a:srgbClr val="000FA5"/>
    <a:srgbClr val="0030A7"/>
    <a:srgbClr val="2708A7"/>
    <a:srgbClr val="10069F"/>
    <a:srgbClr val="A37219"/>
    <a:srgbClr val="0075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79" autoAdjust="0"/>
    <p:restoredTop sz="99496" autoAdjust="0"/>
  </p:normalViewPr>
  <p:slideViewPr>
    <p:cSldViewPr>
      <p:cViewPr varScale="1">
        <p:scale>
          <a:sx n="111" d="100"/>
          <a:sy n="111" d="100"/>
        </p:scale>
        <p:origin x="234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152" d="100"/>
          <a:sy n="152" d="100"/>
        </p:scale>
        <p:origin x="6408" y="19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4933946008041356E-2"/>
          <c:y val="2.0077220077220077E-2"/>
          <c:w val="0.97013210798391736"/>
          <c:h val="0.95984555984555986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Sheet1!$A$1:$F$1</c:f>
              <c:numCache>
                <c:formatCode>General</c:formatCode>
                <c:ptCount val="6"/>
                <c:pt idx="0">
                  <c:v>1438</c:v>
                </c:pt>
                <c:pt idx="1">
                  <c:v>9072</c:v>
                </c:pt>
                <c:pt idx="2">
                  <c:v>40095</c:v>
                </c:pt>
                <c:pt idx="3">
                  <c:v>131176</c:v>
                </c:pt>
                <c:pt idx="4">
                  <c:v>329130</c:v>
                </c:pt>
                <c:pt idx="5">
                  <c:v>609072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B9-4862-BE80-A5A68E65B0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745335680"/>
        <c:axId val="1"/>
      </c:barChart>
      <c:catAx>
        <c:axId val="745335680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prstDash val="solid"/>
              <a:round/>
            </a:ln>
            <a:effectLst/>
          </c:spPr>
        </c:majorGridlines>
        <c:majorTickMark val="none"/>
        <c:minorTickMark val="none"/>
        <c:tickLblPos val="none"/>
        <c:spPr>
          <a:noFill/>
          <a:ln w="9525" cap="flat" cmpd="sng" algn="ctr">
            <a:solidFill>
              <a:schemeClr val="tx1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609072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745335680"/>
        <c:crosses val="min"/>
        <c:crossBetween val="between"/>
      </c:valAx>
      <c:spPr>
        <a:noFill/>
        <a:ln>
          <a:noFill/>
        </a:ln>
        <a:effectLst/>
      </c:spPr>
    </c:plotArea>
    <c:plotVisOnly val="0"/>
    <c:dispBlanksAs val="gap"/>
    <c:showDLblsOverMax val="1"/>
  </c:chart>
  <c:spPr>
    <a:noFill/>
    <a:ln w="9525" cap="flat" cmpd="sng" algn="ctr">
      <a:noFill/>
      <a:prstDash val="solid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AF544-415A-0B49-A866-477D0136A5DE}" type="datetimeFigureOut">
              <a:rPr lang="en-US" smtClean="0">
                <a:latin typeface="Arial" panose="020B0604020202020204" pitchFamily="34" charset="0"/>
              </a:rPr>
              <a:t>2022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180BF5-F6DB-CF4F-BE0B-1271BAACCD62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9874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97F5787-4636-46B4-9F75-BD9318F6EA37}" type="datetimeFigureOut">
              <a:rPr lang="en-GB" smtClean="0"/>
              <a:pPr/>
              <a:t>14/07/2021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A6AE423D-0B8E-479B-BD8E-453FB371F1F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95998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Option - Generic (Default)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6480043" y="1718455"/>
            <a:ext cx="5376599" cy="2244711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3867" b="1" cap="all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 smtClean="0"/>
              <a:t>TITLE IN OPEN SANS, BOLD, CAPS,</a:t>
            </a:r>
            <a:br>
              <a:rPr lang="en-US" dirty="0" smtClean="0"/>
            </a:br>
            <a:r>
              <a:rPr lang="en-US" dirty="0" smtClean="0"/>
              <a:t>SIZE 29,</a:t>
            </a:r>
            <a:br>
              <a:rPr lang="en-US" dirty="0" smtClean="0"/>
            </a:br>
            <a:r>
              <a:rPr lang="en-US" dirty="0" smtClean="0"/>
              <a:t>left ALIGN</a:t>
            </a:r>
            <a:endParaRPr lang="en-GB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3CA90A6-A426-EA4C-9C16-C8BD80098F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80044" y="6021288"/>
            <a:ext cx="2335585" cy="384043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CE97A19-E0D7-CD47-9414-E73C0F164E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0044" y="4613188"/>
            <a:ext cx="5376597" cy="638400"/>
          </a:xfrm>
        </p:spPr>
        <p:txBody>
          <a:bodyPr>
            <a:normAutofit/>
          </a:bodyPr>
          <a:lstStyle>
            <a:lvl1pPr marL="0" indent="0" algn="l">
              <a:buNone/>
              <a:defRPr sz="1867" b="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/>
              <a:t>Designation, </a:t>
            </a:r>
            <a:r>
              <a:rPr lang="en-US" dirty="0" smtClean="0"/>
              <a:t>Department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85EE222-D0FA-3B43-9135-02B23C7407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44" y="4293097"/>
            <a:ext cx="5376597" cy="384935"/>
          </a:xfrm>
        </p:spPr>
        <p:txBody>
          <a:bodyPr>
            <a:normAutofit/>
          </a:bodyPr>
          <a:lstStyle>
            <a:lvl1pPr marL="0" indent="0" algn="l">
              <a:buNone/>
              <a:defRPr sz="2133" b="1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/>
              <a:t>Name of Presenter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7CB518A3-39CE-3A43-91A3-E855A204ED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80044" y="5270258"/>
            <a:ext cx="5376597" cy="749263"/>
          </a:xfrm>
        </p:spPr>
        <p:txBody>
          <a:bodyPr>
            <a:normAutofit/>
          </a:bodyPr>
          <a:lstStyle>
            <a:lvl1pPr marL="0" indent="0" algn="l">
              <a:buNone/>
              <a:defRPr sz="1867" b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/>
              <a:t>RI / Entity / Programme</a:t>
            </a:r>
          </a:p>
        </p:txBody>
      </p:sp>
    </p:spTree>
    <p:extLst>
      <p:ext uri="{BB962C8B-B14F-4D97-AF65-F5344CB8AC3E}">
        <p14:creationId xmlns:p14="http://schemas.microsoft.com/office/powerpoint/2010/main" val="164615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1" orient="horz" pos="368" userDrawn="1">
          <p15:clr>
            <a:srgbClr val="FBAE40"/>
          </p15:clr>
        </p15:guide>
        <p15:guide id="4" orient="horz" pos="4051" userDrawn="1">
          <p15:clr>
            <a:srgbClr val="FBAE40"/>
          </p15:clr>
        </p15:guide>
        <p15:guide id="5" pos="7379" userDrawn="1">
          <p15:clr>
            <a:srgbClr val="FBAE40"/>
          </p15:clr>
        </p15:guide>
        <p15:guide id="6" pos="3984" userDrawn="1">
          <p15:clr>
            <a:srgbClr val="FBAE40"/>
          </p15:clr>
        </p15:guide>
        <p15:guide id="10" orient="horz" pos="87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Back Cover">
    <p:bg>
      <p:bgPr>
        <a:blipFill dpi="0"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6214347" y="2660915"/>
            <a:ext cx="26194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3200" b="1" kern="1200" baseline="0" dirty="0">
                <a:solidFill>
                  <a:srgbClr val="003087"/>
                </a:solidFill>
                <a:latin typeface="Open Sans"/>
                <a:ea typeface="+mj-ea"/>
                <a:cs typeface="Open Sans"/>
              </a:rPr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075AD7-A0FE-C44E-AF02-9867EA4F9B5F}"/>
              </a:ext>
            </a:extLst>
          </p:cNvPr>
          <p:cNvSpPr/>
          <p:nvPr userDrawn="1"/>
        </p:nvSpPr>
        <p:spPr>
          <a:xfrm>
            <a:off x="6282105" y="3782579"/>
            <a:ext cx="1794594" cy="3181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467" b="0" kern="1200" baseline="0" dirty="0">
                <a:solidFill>
                  <a:srgbClr val="003087"/>
                </a:solidFill>
                <a:latin typeface="Open Sans"/>
                <a:ea typeface="+mj-ea"/>
                <a:cs typeface="Open Sans"/>
              </a:rPr>
              <a:t>www.a-star.edu.sg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B7ABC79-F056-DF4F-8786-B9175747C5D5}"/>
              </a:ext>
            </a:extLst>
          </p:cNvPr>
          <p:cNvCxnSpPr/>
          <p:nvPr userDrawn="1"/>
        </p:nvCxnSpPr>
        <p:spPr>
          <a:xfrm>
            <a:off x="6384032" y="3717032"/>
            <a:ext cx="2400267" cy="0"/>
          </a:xfrm>
          <a:prstGeom prst="line">
            <a:avLst/>
          </a:prstGeom>
          <a:ln w="3175">
            <a:solidFill>
              <a:srgbClr val="0030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4032" y="487449"/>
            <a:ext cx="2592288" cy="71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11299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168006"/>
      </p:ext>
    </p:extLst>
  </p:cSld>
  <p:clrMapOvr>
    <a:masterClrMapping/>
  </p:clrMapOvr>
  <p:transition spd="slow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237961" y="1403438"/>
            <a:ext cx="5640888" cy="5143131"/>
          </a:xfrm>
          <a:prstGeom prst="rect">
            <a:avLst/>
          </a:prstGeom>
          <a:blipFill dpi="0" rotWithShape="1">
            <a:blip r:embed="rId2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400"/>
          </a:p>
        </p:txBody>
      </p:sp>
      <p:grpSp>
        <p:nvGrpSpPr>
          <p:cNvPr id="51" name="Group 50"/>
          <p:cNvGrpSpPr/>
          <p:nvPr userDrawn="1"/>
        </p:nvGrpSpPr>
        <p:grpSpPr>
          <a:xfrm>
            <a:off x="9552384" y="3618359"/>
            <a:ext cx="2199349" cy="2594951"/>
            <a:chOff x="6237289" y="352425"/>
            <a:chExt cx="1482725" cy="1749426"/>
          </a:xfrm>
          <a:solidFill>
            <a:schemeClr val="bg1">
              <a:alpha val="12000"/>
            </a:schemeClr>
          </a:solidFill>
        </p:grpSpPr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6813551" y="352425"/>
              <a:ext cx="392113" cy="608013"/>
            </a:xfrm>
            <a:custGeom>
              <a:avLst/>
              <a:gdLst>
                <a:gd name="T0" fmla="*/ 0 w 20519"/>
                <a:gd name="T1" fmla="*/ 31117 h 31117"/>
                <a:gd name="T2" fmla="*/ 7930 w 20519"/>
                <a:gd name="T3" fmla="*/ 29523 h 31117"/>
                <a:gd name="T4" fmla="*/ 12909 w 20519"/>
                <a:gd name="T5" fmla="*/ 18540 h 31117"/>
                <a:gd name="T6" fmla="*/ 13469 w 20519"/>
                <a:gd name="T7" fmla="*/ 27844 h 31117"/>
                <a:gd name="T8" fmla="*/ 20519 w 20519"/>
                <a:gd name="T9" fmla="*/ 26711 h 31117"/>
                <a:gd name="T10" fmla="*/ 18322 w 20519"/>
                <a:gd name="T11" fmla="*/ 2222 h 31117"/>
                <a:gd name="T12" fmla="*/ 15851 w 20519"/>
                <a:gd name="T13" fmla="*/ 110 h 31117"/>
                <a:gd name="T14" fmla="*/ 12641 w 20519"/>
                <a:gd name="T15" fmla="*/ 1987 h 31117"/>
                <a:gd name="T16" fmla="*/ 0 w 20519"/>
                <a:gd name="T17" fmla="*/ 31117 h 3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519" h="31117">
                  <a:moveTo>
                    <a:pt x="0" y="31117"/>
                  </a:moveTo>
                  <a:cubicBezTo>
                    <a:pt x="298" y="31099"/>
                    <a:pt x="6477" y="29852"/>
                    <a:pt x="7930" y="29523"/>
                  </a:cubicBezTo>
                  <a:lnTo>
                    <a:pt x="12909" y="18540"/>
                  </a:lnTo>
                  <a:lnTo>
                    <a:pt x="13469" y="27844"/>
                  </a:lnTo>
                  <a:lnTo>
                    <a:pt x="20519" y="26711"/>
                  </a:lnTo>
                  <a:cubicBezTo>
                    <a:pt x="20284" y="25516"/>
                    <a:pt x="18791" y="3962"/>
                    <a:pt x="18322" y="2222"/>
                  </a:cubicBezTo>
                  <a:cubicBezTo>
                    <a:pt x="17820" y="364"/>
                    <a:pt x="16930" y="206"/>
                    <a:pt x="15851" y="110"/>
                  </a:cubicBezTo>
                  <a:cubicBezTo>
                    <a:pt x="14617" y="0"/>
                    <a:pt x="13796" y="116"/>
                    <a:pt x="12641" y="1987"/>
                  </a:cubicBezTo>
                  <a:cubicBezTo>
                    <a:pt x="11713" y="3489"/>
                    <a:pt x="1301" y="28348"/>
                    <a:pt x="0" y="311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 sz="2400"/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6237289" y="877888"/>
              <a:ext cx="1482725" cy="1208088"/>
            </a:xfrm>
            <a:custGeom>
              <a:avLst/>
              <a:gdLst>
                <a:gd name="T0" fmla="*/ 2822 w 77498"/>
                <a:gd name="T1" fmla="*/ 16899 h 61954"/>
                <a:gd name="T2" fmla="*/ 52 w 77498"/>
                <a:gd name="T3" fmla="*/ 19792 h 61954"/>
                <a:gd name="T4" fmla="*/ 819 w 77498"/>
                <a:gd name="T5" fmla="*/ 21691 h 61954"/>
                <a:gd name="T6" fmla="*/ 3032 w 77498"/>
                <a:gd name="T7" fmla="*/ 22440 h 61954"/>
                <a:gd name="T8" fmla="*/ 16373 w 77498"/>
                <a:gd name="T9" fmla="*/ 24724 h 61954"/>
                <a:gd name="T10" fmla="*/ 17928 w 77498"/>
                <a:gd name="T11" fmla="*/ 25245 h 61954"/>
                <a:gd name="T12" fmla="*/ 18729 w 77498"/>
                <a:gd name="T13" fmla="*/ 26064 h 61954"/>
                <a:gd name="T14" fmla="*/ 18774 w 77498"/>
                <a:gd name="T15" fmla="*/ 27411 h 61954"/>
                <a:gd name="T16" fmla="*/ 5568 w 77498"/>
                <a:gd name="T17" fmla="*/ 57254 h 61954"/>
                <a:gd name="T18" fmla="*/ 9448 w 77498"/>
                <a:gd name="T19" fmla="*/ 60407 h 61954"/>
                <a:gd name="T20" fmla="*/ 74298 w 77498"/>
                <a:gd name="T21" fmla="*/ 5857 h 61954"/>
                <a:gd name="T22" fmla="*/ 77181 w 77498"/>
                <a:gd name="T23" fmla="*/ 1408 h 61954"/>
                <a:gd name="T24" fmla="*/ 74048 w 77498"/>
                <a:gd name="T25" fmla="*/ 207 h 61954"/>
                <a:gd name="T26" fmla="*/ 2822 w 77498"/>
                <a:gd name="T27" fmla="*/ 16899 h 6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7498" h="61954">
                  <a:moveTo>
                    <a:pt x="2822" y="16899"/>
                  </a:moveTo>
                  <a:cubicBezTo>
                    <a:pt x="910" y="17502"/>
                    <a:pt x="0" y="18711"/>
                    <a:pt x="52" y="19792"/>
                  </a:cubicBezTo>
                  <a:cubicBezTo>
                    <a:pt x="111" y="21030"/>
                    <a:pt x="373" y="21303"/>
                    <a:pt x="819" y="21691"/>
                  </a:cubicBezTo>
                  <a:cubicBezTo>
                    <a:pt x="1195" y="22018"/>
                    <a:pt x="2056" y="22248"/>
                    <a:pt x="3032" y="22440"/>
                  </a:cubicBezTo>
                  <a:cubicBezTo>
                    <a:pt x="6528" y="23127"/>
                    <a:pt x="12842" y="23927"/>
                    <a:pt x="16373" y="24724"/>
                  </a:cubicBezTo>
                  <a:cubicBezTo>
                    <a:pt x="17214" y="24914"/>
                    <a:pt x="17465" y="24955"/>
                    <a:pt x="17928" y="25245"/>
                  </a:cubicBezTo>
                  <a:cubicBezTo>
                    <a:pt x="18251" y="25447"/>
                    <a:pt x="18579" y="25713"/>
                    <a:pt x="18729" y="26064"/>
                  </a:cubicBezTo>
                  <a:cubicBezTo>
                    <a:pt x="18905" y="26477"/>
                    <a:pt x="18907" y="26990"/>
                    <a:pt x="18774" y="27411"/>
                  </a:cubicBezTo>
                  <a:cubicBezTo>
                    <a:pt x="15374" y="38179"/>
                    <a:pt x="6047" y="54986"/>
                    <a:pt x="5568" y="57254"/>
                  </a:cubicBezTo>
                  <a:cubicBezTo>
                    <a:pt x="4934" y="60258"/>
                    <a:pt x="5768" y="61954"/>
                    <a:pt x="9448" y="60407"/>
                  </a:cubicBezTo>
                  <a:cubicBezTo>
                    <a:pt x="11372" y="59598"/>
                    <a:pt x="73017" y="7217"/>
                    <a:pt x="74298" y="5857"/>
                  </a:cubicBezTo>
                  <a:cubicBezTo>
                    <a:pt x="76590" y="3424"/>
                    <a:pt x="77498" y="2297"/>
                    <a:pt x="77181" y="1408"/>
                  </a:cubicBezTo>
                  <a:cubicBezTo>
                    <a:pt x="76686" y="419"/>
                    <a:pt x="75085" y="0"/>
                    <a:pt x="74048" y="207"/>
                  </a:cubicBezTo>
                  <a:cubicBezTo>
                    <a:pt x="48848" y="5257"/>
                    <a:pt x="6348" y="16057"/>
                    <a:pt x="2822" y="168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 sz="2400"/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6962776" y="1487488"/>
              <a:ext cx="369888" cy="614363"/>
            </a:xfrm>
            <a:custGeom>
              <a:avLst/>
              <a:gdLst>
                <a:gd name="T0" fmla="*/ 10254 w 19378"/>
                <a:gd name="T1" fmla="*/ 4532 h 31464"/>
                <a:gd name="T2" fmla="*/ 11019 w 19378"/>
                <a:gd name="T3" fmla="*/ 9801 h 31464"/>
                <a:gd name="T4" fmla="*/ 11726 w 19378"/>
                <a:gd name="T5" fmla="*/ 15864 h 31464"/>
                <a:gd name="T6" fmla="*/ 5721 w 19378"/>
                <a:gd name="T7" fmla="*/ 8123 h 31464"/>
                <a:gd name="T8" fmla="*/ 659 w 19378"/>
                <a:gd name="T9" fmla="*/ 12980 h 31464"/>
                <a:gd name="T10" fmla="*/ 15380 w 19378"/>
                <a:gd name="T11" fmla="*/ 30108 h 31464"/>
                <a:gd name="T12" fmla="*/ 17230 w 19378"/>
                <a:gd name="T13" fmla="*/ 31435 h 31464"/>
                <a:gd name="T14" fmla="*/ 19025 w 19378"/>
                <a:gd name="T15" fmla="*/ 26725 h 31464"/>
                <a:gd name="T16" fmla="*/ 16170 w 19378"/>
                <a:gd name="T17" fmla="*/ 0 h 31464"/>
                <a:gd name="T18" fmla="*/ 10254 w 19378"/>
                <a:gd name="T19" fmla="*/ 4532 h 3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378" h="31464">
                  <a:moveTo>
                    <a:pt x="10254" y="4532"/>
                  </a:moveTo>
                  <a:cubicBezTo>
                    <a:pt x="10431" y="5592"/>
                    <a:pt x="10727" y="7807"/>
                    <a:pt x="11019" y="9801"/>
                  </a:cubicBezTo>
                  <a:lnTo>
                    <a:pt x="11726" y="15864"/>
                  </a:lnTo>
                  <a:lnTo>
                    <a:pt x="5721" y="8123"/>
                  </a:lnTo>
                  <a:lnTo>
                    <a:pt x="659" y="12980"/>
                  </a:lnTo>
                  <a:cubicBezTo>
                    <a:pt x="0" y="12786"/>
                    <a:pt x="13380" y="28112"/>
                    <a:pt x="15380" y="30108"/>
                  </a:cubicBezTo>
                  <a:cubicBezTo>
                    <a:pt x="16123" y="30850"/>
                    <a:pt x="16873" y="31435"/>
                    <a:pt x="17230" y="31435"/>
                  </a:cubicBezTo>
                  <a:cubicBezTo>
                    <a:pt x="19378" y="31464"/>
                    <a:pt x="19101" y="28136"/>
                    <a:pt x="19025" y="26725"/>
                  </a:cubicBezTo>
                  <a:cubicBezTo>
                    <a:pt x="18758" y="21769"/>
                    <a:pt x="16625" y="1343"/>
                    <a:pt x="16170" y="0"/>
                  </a:cubicBezTo>
                  <a:cubicBezTo>
                    <a:pt x="15552" y="412"/>
                    <a:pt x="11284" y="3590"/>
                    <a:pt x="10254" y="45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 sz="2400"/>
            </a:p>
          </p:txBody>
        </p:sp>
      </p:grp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480043" y="1718455"/>
            <a:ext cx="5376599" cy="2244711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3867" b="1" cap="all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TITLE IN OPEN SANS, BOLD, CAPS,</a:t>
            </a:r>
            <a:br>
              <a:rPr lang="en-US" dirty="0"/>
            </a:br>
            <a:r>
              <a:rPr lang="en-US" dirty="0"/>
              <a:t>SIZE 29,</a:t>
            </a:r>
            <a:br>
              <a:rPr lang="en-US" dirty="0"/>
            </a:br>
            <a:r>
              <a:rPr lang="en-US" dirty="0"/>
              <a:t>left ALIGN</a:t>
            </a:r>
            <a:endParaRPr lang="en-GB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3CA90A6-A426-EA4C-9C16-C8BD80098F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80044" y="6021288"/>
            <a:ext cx="2335585" cy="384043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CE97A19-E0D7-CD47-9414-E73C0F164E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0044" y="4613188"/>
            <a:ext cx="5376597" cy="638400"/>
          </a:xfrm>
        </p:spPr>
        <p:txBody>
          <a:bodyPr>
            <a:normAutofit/>
          </a:bodyPr>
          <a:lstStyle>
            <a:lvl1pPr marL="0" indent="0" algn="l">
              <a:buNone/>
              <a:defRPr sz="1867" b="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/>
              <a:t>Designation, Department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85EE222-D0FA-3B43-9135-02B23C7407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44" y="4293097"/>
            <a:ext cx="5376597" cy="384935"/>
          </a:xfrm>
        </p:spPr>
        <p:txBody>
          <a:bodyPr>
            <a:normAutofit/>
          </a:bodyPr>
          <a:lstStyle>
            <a:lvl1pPr marL="0" indent="0" algn="l">
              <a:buNone/>
              <a:defRPr sz="2133" b="1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/>
              <a:t>Name of Presenter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7CB518A3-39CE-3A43-91A3-E855A204ED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80044" y="5270258"/>
            <a:ext cx="5376597" cy="749263"/>
          </a:xfrm>
        </p:spPr>
        <p:txBody>
          <a:bodyPr>
            <a:normAutofit/>
          </a:bodyPr>
          <a:lstStyle>
            <a:lvl1pPr marL="0" indent="0" algn="l">
              <a:buNone/>
              <a:defRPr sz="1867" b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/>
              <a:t>RI / Entity / Programme</a:t>
            </a:r>
          </a:p>
        </p:txBody>
      </p:sp>
      <p:sp>
        <p:nvSpPr>
          <p:cNvPr id="42" name="Rectangle 41"/>
          <p:cNvSpPr/>
          <p:nvPr userDrawn="1"/>
        </p:nvSpPr>
        <p:spPr>
          <a:xfrm>
            <a:off x="6237961" y="307127"/>
            <a:ext cx="5640888" cy="1096312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40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6513611" y="510485"/>
            <a:ext cx="2247674" cy="752834"/>
            <a:chOff x="4885208" y="382864"/>
            <a:chExt cx="1685756" cy="564625"/>
          </a:xfrm>
        </p:grpSpPr>
        <p:cxnSp>
          <p:nvCxnSpPr>
            <p:cNvPr id="43" name="Straight Connector 42"/>
            <p:cNvCxnSpPr/>
            <p:nvPr userDrawn="1"/>
          </p:nvCxnSpPr>
          <p:spPr>
            <a:xfrm flipV="1">
              <a:off x="5699698" y="790502"/>
              <a:ext cx="191551" cy="1988"/>
            </a:xfrm>
            <a:prstGeom prst="line">
              <a:avLst/>
            </a:prstGeom>
            <a:ln>
              <a:solidFill>
                <a:srgbClr val="002F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 userDrawn="1"/>
          </p:nvSpPr>
          <p:spPr>
            <a:xfrm>
              <a:off x="5608922" y="383590"/>
              <a:ext cx="962042" cy="383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7" dirty="0">
                  <a:solidFill>
                    <a:srgbClr val="022D84"/>
                  </a:solidFill>
                  <a:latin typeface="Gotham Rounded Bold" panose="02000000000000000000" pitchFamily="50" charset="0"/>
                </a:rPr>
                <a:t>Institute of </a:t>
              </a:r>
            </a:p>
            <a:p>
              <a:r>
                <a:rPr lang="en-US" sz="907" dirty="0">
                  <a:solidFill>
                    <a:srgbClr val="022D84"/>
                  </a:solidFill>
                  <a:latin typeface="Gotham Rounded Bold" panose="02000000000000000000" pitchFamily="50" charset="0"/>
                </a:rPr>
                <a:t>High Performance </a:t>
              </a:r>
            </a:p>
            <a:p>
              <a:r>
                <a:rPr lang="en-US" sz="907" dirty="0">
                  <a:solidFill>
                    <a:srgbClr val="022D84"/>
                  </a:solidFill>
                  <a:latin typeface="Gotham Rounded Bold" panose="02000000000000000000" pitchFamily="50" charset="0"/>
                </a:rPr>
                <a:t>Computing</a:t>
              </a:r>
              <a:endParaRPr lang="en-SG" sz="907" dirty="0">
                <a:solidFill>
                  <a:srgbClr val="022D84"/>
                </a:solidFill>
                <a:latin typeface="Gotham Rounded Bold" panose="02000000000000000000" pitchFamily="50" charset="0"/>
              </a:endParaRPr>
            </a:p>
          </p:txBody>
        </p:sp>
        <p:sp>
          <p:nvSpPr>
            <p:cNvPr id="45" name="TextBox 44"/>
            <p:cNvSpPr txBox="1"/>
            <p:nvPr userDrawn="1"/>
          </p:nvSpPr>
          <p:spPr>
            <a:xfrm>
              <a:off x="5607177" y="789032"/>
              <a:ext cx="323646" cy="158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73" dirty="0">
                  <a:solidFill>
                    <a:srgbClr val="022D84"/>
                  </a:solidFill>
                  <a:latin typeface="Gotham Rounded Medium" pitchFamily="50" charset="0"/>
                </a:rPr>
                <a:t>IHPC</a:t>
              </a:r>
              <a:endParaRPr lang="en-SG" sz="773" dirty="0">
                <a:solidFill>
                  <a:srgbClr val="022D84"/>
                </a:solidFill>
                <a:latin typeface="Gotham Rounded Medium" pitchFamily="50" charset="0"/>
              </a:endParaRPr>
            </a:p>
          </p:txBody>
        </p:sp>
        <p:grpSp>
          <p:nvGrpSpPr>
            <p:cNvPr id="46" name="Group 4"/>
            <p:cNvGrpSpPr>
              <a:grpSpLocks noChangeAspect="1"/>
            </p:cNvGrpSpPr>
            <p:nvPr userDrawn="1"/>
          </p:nvGrpSpPr>
          <p:grpSpPr bwMode="auto">
            <a:xfrm>
              <a:off x="4885208" y="382864"/>
              <a:ext cx="755154" cy="532702"/>
              <a:chOff x="898" y="222"/>
              <a:chExt cx="3965" cy="2797"/>
            </a:xfrm>
          </p:grpSpPr>
          <p:sp>
            <p:nvSpPr>
              <p:cNvPr id="47" name="Freeform 46"/>
              <p:cNvSpPr>
                <a:spLocks noEditPoints="1"/>
              </p:cNvSpPr>
              <p:nvPr/>
            </p:nvSpPr>
            <p:spPr bwMode="auto">
              <a:xfrm>
                <a:off x="898" y="860"/>
                <a:ext cx="3376" cy="2159"/>
              </a:xfrm>
              <a:custGeom>
                <a:avLst/>
                <a:gdLst>
                  <a:gd name="T0" fmla="*/ 140628 w 280057"/>
                  <a:gd name="T1" fmla="*/ 3366 h 175637"/>
                  <a:gd name="T2" fmla="*/ 71657 w 280057"/>
                  <a:gd name="T3" fmla="*/ 36826 h 175637"/>
                  <a:gd name="T4" fmla="*/ 28947 w 280057"/>
                  <a:gd name="T5" fmla="*/ 74107 h 175637"/>
                  <a:gd name="T6" fmla="*/ 19577 w 280057"/>
                  <a:gd name="T7" fmla="*/ 85488 h 175637"/>
                  <a:gd name="T8" fmla="*/ 3691 w 280057"/>
                  <a:gd name="T9" fmla="*/ 112916 h 175637"/>
                  <a:gd name="T10" fmla="*/ 152 w 280057"/>
                  <a:gd name="T11" fmla="*/ 130048 h 175637"/>
                  <a:gd name="T12" fmla="*/ 4576 w 280057"/>
                  <a:gd name="T13" fmla="*/ 146939 h 175637"/>
                  <a:gd name="T14" fmla="*/ 47125 w 280057"/>
                  <a:gd name="T15" fmla="*/ 172838 h 175637"/>
                  <a:gd name="T16" fmla="*/ 106575 w 280057"/>
                  <a:gd name="T17" fmla="*/ 140637 h 175637"/>
                  <a:gd name="T18" fmla="*/ 124575 w 280057"/>
                  <a:gd name="T19" fmla="*/ 121537 h 175637"/>
                  <a:gd name="T20" fmla="*/ 134958 w 280057"/>
                  <a:gd name="T21" fmla="*/ 108733 h 175637"/>
                  <a:gd name="T22" fmla="*/ 133953 w 280057"/>
                  <a:gd name="T23" fmla="*/ 124096 h 175637"/>
                  <a:gd name="T24" fmla="*/ 148511 w 280057"/>
                  <a:gd name="T25" fmla="*/ 166404 h 175637"/>
                  <a:gd name="T26" fmla="*/ 190618 w 280057"/>
                  <a:gd name="T27" fmla="*/ 167892 h 175637"/>
                  <a:gd name="T28" fmla="*/ 250459 w 280057"/>
                  <a:gd name="T29" fmla="*/ 118023 h 175637"/>
                  <a:gd name="T30" fmla="*/ 261679 w 280057"/>
                  <a:gd name="T31" fmla="*/ 103988 h 175637"/>
                  <a:gd name="T32" fmla="*/ 277122 w 280057"/>
                  <a:gd name="T33" fmla="*/ 80220 h 175637"/>
                  <a:gd name="T34" fmla="*/ 276157 w 280057"/>
                  <a:gd name="T35" fmla="*/ 69522 h 175637"/>
                  <a:gd name="T36" fmla="*/ 268075 w 280057"/>
                  <a:gd name="T37" fmla="*/ 75737 h 175637"/>
                  <a:gd name="T38" fmla="*/ 207275 w 280057"/>
                  <a:gd name="T39" fmla="*/ 132237 h 175637"/>
                  <a:gd name="T40" fmla="*/ 175094 w 280057"/>
                  <a:gd name="T41" fmla="*/ 144325 h 175637"/>
                  <a:gd name="T42" fmla="*/ 181770 w 280057"/>
                  <a:gd name="T43" fmla="*/ 90435 h 175637"/>
                  <a:gd name="T44" fmla="*/ 193513 w 280057"/>
                  <a:gd name="T45" fmla="*/ 65500 h 175637"/>
                  <a:gd name="T46" fmla="*/ 212616 w 280057"/>
                  <a:gd name="T47" fmla="*/ 39480 h 175637"/>
                  <a:gd name="T48" fmla="*/ 224275 w 280057"/>
                  <a:gd name="T49" fmla="*/ 23437 h 175637"/>
                  <a:gd name="T50" fmla="*/ 204075 w 280057"/>
                  <a:gd name="T51" fmla="*/ 1037 h 175637"/>
                  <a:gd name="T52" fmla="*/ 191181 w 280057"/>
                  <a:gd name="T53" fmla="*/ 7026 h 175637"/>
                  <a:gd name="T54" fmla="*/ 187199 w 280057"/>
                  <a:gd name="T55" fmla="*/ 11289 h 175637"/>
                  <a:gd name="T56" fmla="*/ 182875 w 280057"/>
                  <a:gd name="T57" fmla="*/ 8037 h 175637"/>
                  <a:gd name="T58" fmla="*/ 140628 w 280057"/>
                  <a:gd name="T59" fmla="*/ 3366 h 175637"/>
                  <a:gd name="T60" fmla="*/ 173083 w 280057"/>
                  <a:gd name="T61" fmla="*/ 27456 h 175637"/>
                  <a:gd name="T62" fmla="*/ 167855 w 280057"/>
                  <a:gd name="T63" fmla="*/ 33086 h 175637"/>
                  <a:gd name="T64" fmla="*/ 153882 w 280057"/>
                  <a:gd name="T65" fmla="*/ 48891 h 175637"/>
                  <a:gd name="T66" fmla="*/ 109582 w 280057"/>
                  <a:gd name="T67" fmla="*/ 98791 h 175637"/>
                  <a:gd name="T68" fmla="*/ 63982 w 280057"/>
                  <a:gd name="T69" fmla="*/ 141591 h 175637"/>
                  <a:gd name="T70" fmla="*/ 39337 w 280057"/>
                  <a:gd name="T71" fmla="*/ 153022 h 175637"/>
                  <a:gd name="T72" fmla="*/ 36482 w 280057"/>
                  <a:gd name="T73" fmla="*/ 131791 h 175637"/>
                  <a:gd name="T74" fmla="*/ 42182 w 280057"/>
                  <a:gd name="T75" fmla="*/ 118291 h 175637"/>
                  <a:gd name="T76" fmla="*/ 58075 w 280057"/>
                  <a:gd name="T77" fmla="*/ 93137 h 175637"/>
                  <a:gd name="T78" fmla="*/ 90275 w 280057"/>
                  <a:gd name="T79" fmla="*/ 60737 h 175637"/>
                  <a:gd name="T80" fmla="*/ 103475 w 280057"/>
                  <a:gd name="T81" fmla="*/ 51237 h 175637"/>
                  <a:gd name="T82" fmla="*/ 145775 w 280057"/>
                  <a:gd name="T83" fmla="*/ 29537 h 175637"/>
                  <a:gd name="T84" fmla="*/ 173083 w 280057"/>
                  <a:gd name="T85" fmla="*/ 27456 h 175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80057" h="175637">
                    <a:moveTo>
                      <a:pt x="140628" y="3366"/>
                    </a:moveTo>
                    <a:cubicBezTo>
                      <a:pt x="112689" y="8813"/>
                      <a:pt x="91222" y="22720"/>
                      <a:pt x="71657" y="36826"/>
                    </a:cubicBezTo>
                    <a:cubicBezTo>
                      <a:pt x="56085" y="48053"/>
                      <a:pt x="42621" y="59548"/>
                      <a:pt x="28947" y="74107"/>
                    </a:cubicBezTo>
                    <a:cubicBezTo>
                      <a:pt x="25598" y="77673"/>
                      <a:pt x="22379" y="81452"/>
                      <a:pt x="19577" y="85488"/>
                    </a:cubicBezTo>
                    <a:cubicBezTo>
                      <a:pt x="13552" y="94166"/>
                      <a:pt x="7091" y="104516"/>
                      <a:pt x="3691" y="112916"/>
                    </a:cubicBezTo>
                    <a:cubicBezTo>
                      <a:pt x="1191" y="119016"/>
                      <a:pt x="0" y="124219"/>
                      <a:pt x="152" y="130048"/>
                    </a:cubicBezTo>
                    <a:cubicBezTo>
                      <a:pt x="304" y="135866"/>
                      <a:pt x="1813" y="141917"/>
                      <a:pt x="4576" y="146939"/>
                    </a:cubicBezTo>
                    <a:cubicBezTo>
                      <a:pt x="12441" y="161233"/>
                      <a:pt x="27931" y="171921"/>
                      <a:pt x="47125" y="172838"/>
                    </a:cubicBezTo>
                    <a:cubicBezTo>
                      <a:pt x="69961" y="173929"/>
                      <a:pt x="89482" y="155791"/>
                      <a:pt x="106575" y="140637"/>
                    </a:cubicBezTo>
                    <a:cubicBezTo>
                      <a:pt x="113115" y="134839"/>
                      <a:pt x="118816" y="128122"/>
                      <a:pt x="124575" y="121537"/>
                    </a:cubicBezTo>
                    <a:cubicBezTo>
                      <a:pt x="128192" y="117401"/>
                      <a:pt x="134558" y="109233"/>
                      <a:pt x="134958" y="108733"/>
                    </a:cubicBezTo>
                    <a:cubicBezTo>
                      <a:pt x="135258" y="108333"/>
                      <a:pt x="134189" y="118993"/>
                      <a:pt x="133953" y="124096"/>
                    </a:cubicBezTo>
                    <a:cubicBezTo>
                      <a:pt x="133232" y="139644"/>
                      <a:pt x="135943" y="156645"/>
                      <a:pt x="148511" y="166404"/>
                    </a:cubicBezTo>
                    <a:cubicBezTo>
                      <a:pt x="160140" y="175434"/>
                      <a:pt x="175293" y="175637"/>
                      <a:pt x="190618" y="167892"/>
                    </a:cubicBezTo>
                    <a:cubicBezTo>
                      <a:pt x="213957" y="156097"/>
                      <a:pt x="234666" y="135877"/>
                      <a:pt x="250459" y="118023"/>
                    </a:cubicBezTo>
                    <a:cubicBezTo>
                      <a:pt x="254057" y="113955"/>
                      <a:pt x="258174" y="108844"/>
                      <a:pt x="261679" y="103988"/>
                    </a:cubicBezTo>
                    <a:cubicBezTo>
                      <a:pt x="267209" y="96328"/>
                      <a:pt x="275022" y="85620"/>
                      <a:pt x="277122" y="80220"/>
                    </a:cubicBezTo>
                    <a:cubicBezTo>
                      <a:pt x="279622" y="73320"/>
                      <a:pt x="280057" y="69522"/>
                      <a:pt x="276157" y="69522"/>
                    </a:cubicBezTo>
                    <a:cubicBezTo>
                      <a:pt x="273957" y="69522"/>
                      <a:pt x="271975" y="71337"/>
                      <a:pt x="268075" y="75737"/>
                    </a:cubicBezTo>
                    <a:cubicBezTo>
                      <a:pt x="250575" y="95737"/>
                      <a:pt x="229430" y="115789"/>
                      <a:pt x="207275" y="132237"/>
                    </a:cubicBezTo>
                    <a:cubicBezTo>
                      <a:pt x="191982" y="143591"/>
                      <a:pt x="179594" y="149125"/>
                      <a:pt x="175094" y="144325"/>
                    </a:cubicBezTo>
                    <a:cubicBezTo>
                      <a:pt x="166220" y="137806"/>
                      <a:pt x="174370" y="107728"/>
                      <a:pt x="181770" y="90435"/>
                    </a:cubicBezTo>
                    <a:cubicBezTo>
                      <a:pt x="184892" y="83138"/>
                      <a:pt x="188816" y="73395"/>
                      <a:pt x="193513" y="65500"/>
                    </a:cubicBezTo>
                    <a:cubicBezTo>
                      <a:pt x="199014" y="56254"/>
                      <a:pt x="204576" y="48272"/>
                      <a:pt x="212616" y="39480"/>
                    </a:cubicBezTo>
                    <a:cubicBezTo>
                      <a:pt x="217054" y="34627"/>
                      <a:pt x="223653" y="29996"/>
                      <a:pt x="224275" y="23437"/>
                    </a:cubicBezTo>
                    <a:cubicBezTo>
                      <a:pt x="225412" y="11463"/>
                      <a:pt x="215537" y="1174"/>
                      <a:pt x="204075" y="1037"/>
                    </a:cubicBezTo>
                    <a:cubicBezTo>
                      <a:pt x="199366" y="981"/>
                      <a:pt x="195781" y="2626"/>
                      <a:pt x="191181" y="7026"/>
                    </a:cubicBezTo>
                    <a:lnTo>
                      <a:pt x="187199" y="11289"/>
                    </a:lnTo>
                    <a:lnTo>
                      <a:pt x="182875" y="8037"/>
                    </a:lnTo>
                    <a:cubicBezTo>
                      <a:pt x="174175" y="1490"/>
                      <a:pt x="155309" y="0"/>
                      <a:pt x="140628" y="3366"/>
                    </a:cubicBezTo>
                    <a:close/>
                    <a:moveTo>
                      <a:pt x="173083" y="27456"/>
                    </a:moveTo>
                    <a:cubicBezTo>
                      <a:pt x="171434" y="29305"/>
                      <a:pt x="169574" y="31189"/>
                      <a:pt x="167855" y="33086"/>
                    </a:cubicBezTo>
                    <a:cubicBezTo>
                      <a:pt x="163134" y="38297"/>
                      <a:pt x="159082" y="42691"/>
                      <a:pt x="153882" y="48891"/>
                    </a:cubicBezTo>
                    <a:cubicBezTo>
                      <a:pt x="148582" y="55091"/>
                      <a:pt x="125090" y="82847"/>
                      <a:pt x="109582" y="98791"/>
                    </a:cubicBezTo>
                    <a:cubicBezTo>
                      <a:pt x="95047" y="113734"/>
                      <a:pt x="79141" y="130485"/>
                      <a:pt x="63982" y="141591"/>
                    </a:cubicBezTo>
                    <a:cubicBezTo>
                      <a:pt x="56827" y="146833"/>
                      <a:pt x="44770" y="155490"/>
                      <a:pt x="39337" y="153022"/>
                    </a:cubicBezTo>
                    <a:cubicBezTo>
                      <a:pt x="33332" y="150294"/>
                      <a:pt x="34089" y="139845"/>
                      <a:pt x="36482" y="131791"/>
                    </a:cubicBezTo>
                    <a:cubicBezTo>
                      <a:pt x="37679" y="127761"/>
                      <a:pt x="39920" y="122620"/>
                      <a:pt x="42182" y="118291"/>
                    </a:cubicBezTo>
                    <a:cubicBezTo>
                      <a:pt x="46775" y="109501"/>
                      <a:pt x="51894" y="100893"/>
                      <a:pt x="58075" y="93137"/>
                    </a:cubicBezTo>
                    <a:cubicBezTo>
                      <a:pt x="67564" y="81230"/>
                      <a:pt x="85375" y="63937"/>
                      <a:pt x="90275" y="60737"/>
                    </a:cubicBezTo>
                    <a:cubicBezTo>
                      <a:pt x="92475" y="59237"/>
                      <a:pt x="98475" y="55037"/>
                      <a:pt x="103475" y="51237"/>
                    </a:cubicBezTo>
                    <a:cubicBezTo>
                      <a:pt x="115275" y="42637"/>
                      <a:pt x="134775" y="32637"/>
                      <a:pt x="145775" y="29537"/>
                    </a:cubicBezTo>
                    <a:cubicBezTo>
                      <a:pt x="154075" y="27237"/>
                      <a:pt x="170992" y="26209"/>
                      <a:pt x="173083" y="27456"/>
                    </a:cubicBezTo>
                    <a:close/>
                  </a:path>
                </a:pathLst>
              </a:custGeom>
              <a:solidFill>
                <a:srgbClr val="0030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 sz="2400"/>
              </a:p>
            </p:txBody>
          </p:sp>
          <p:sp>
            <p:nvSpPr>
              <p:cNvPr id="48" name="Freeform 47"/>
              <p:cNvSpPr>
                <a:spLocks/>
              </p:cNvSpPr>
              <p:nvPr/>
            </p:nvSpPr>
            <p:spPr bwMode="auto">
              <a:xfrm>
                <a:off x="4292" y="222"/>
                <a:ext cx="247" cy="383"/>
              </a:xfrm>
              <a:custGeom>
                <a:avLst/>
                <a:gdLst>
                  <a:gd name="T0" fmla="*/ 0 w 20519"/>
                  <a:gd name="T1" fmla="*/ 31117 h 31117"/>
                  <a:gd name="T2" fmla="*/ 7930 w 20519"/>
                  <a:gd name="T3" fmla="*/ 29523 h 31117"/>
                  <a:gd name="T4" fmla="*/ 12909 w 20519"/>
                  <a:gd name="T5" fmla="*/ 18540 h 31117"/>
                  <a:gd name="T6" fmla="*/ 13469 w 20519"/>
                  <a:gd name="T7" fmla="*/ 27844 h 31117"/>
                  <a:gd name="T8" fmla="*/ 20519 w 20519"/>
                  <a:gd name="T9" fmla="*/ 26711 h 31117"/>
                  <a:gd name="T10" fmla="*/ 18322 w 20519"/>
                  <a:gd name="T11" fmla="*/ 2222 h 31117"/>
                  <a:gd name="T12" fmla="*/ 15851 w 20519"/>
                  <a:gd name="T13" fmla="*/ 110 h 31117"/>
                  <a:gd name="T14" fmla="*/ 12641 w 20519"/>
                  <a:gd name="T15" fmla="*/ 1987 h 31117"/>
                  <a:gd name="T16" fmla="*/ 0 w 20519"/>
                  <a:gd name="T17" fmla="*/ 31117 h 31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519" h="31117">
                    <a:moveTo>
                      <a:pt x="0" y="31117"/>
                    </a:moveTo>
                    <a:cubicBezTo>
                      <a:pt x="298" y="31099"/>
                      <a:pt x="6477" y="29852"/>
                      <a:pt x="7930" y="29523"/>
                    </a:cubicBezTo>
                    <a:lnTo>
                      <a:pt x="12909" y="18540"/>
                    </a:lnTo>
                    <a:lnTo>
                      <a:pt x="13469" y="27844"/>
                    </a:lnTo>
                    <a:lnTo>
                      <a:pt x="20519" y="26711"/>
                    </a:lnTo>
                    <a:cubicBezTo>
                      <a:pt x="20284" y="25516"/>
                      <a:pt x="18791" y="3962"/>
                      <a:pt x="18322" y="2222"/>
                    </a:cubicBezTo>
                    <a:cubicBezTo>
                      <a:pt x="17820" y="364"/>
                      <a:pt x="16930" y="206"/>
                      <a:pt x="15851" y="110"/>
                    </a:cubicBezTo>
                    <a:cubicBezTo>
                      <a:pt x="14617" y="0"/>
                      <a:pt x="13796" y="116"/>
                      <a:pt x="12641" y="1987"/>
                    </a:cubicBezTo>
                    <a:cubicBezTo>
                      <a:pt x="11713" y="3489"/>
                      <a:pt x="1301" y="28348"/>
                      <a:pt x="0" y="31117"/>
                    </a:cubicBezTo>
                    <a:close/>
                  </a:path>
                </a:pathLst>
              </a:custGeom>
              <a:solidFill>
                <a:srgbClr val="DA29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 sz="2400"/>
              </a:p>
            </p:txBody>
          </p:sp>
          <p:sp>
            <p:nvSpPr>
              <p:cNvPr id="49" name="Freeform 48"/>
              <p:cNvSpPr>
                <a:spLocks/>
              </p:cNvSpPr>
              <p:nvPr/>
            </p:nvSpPr>
            <p:spPr bwMode="auto">
              <a:xfrm>
                <a:off x="3929" y="553"/>
                <a:ext cx="934" cy="761"/>
              </a:xfrm>
              <a:custGeom>
                <a:avLst/>
                <a:gdLst>
                  <a:gd name="T0" fmla="*/ 2822 w 77498"/>
                  <a:gd name="T1" fmla="*/ 16899 h 61954"/>
                  <a:gd name="T2" fmla="*/ 52 w 77498"/>
                  <a:gd name="T3" fmla="*/ 19792 h 61954"/>
                  <a:gd name="T4" fmla="*/ 819 w 77498"/>
                  <a:gd name="T5" fmla="*/ 21691 h 61954"/>
                  <a:gd name="T6" fmla="*/ 3032 w 77498"/>
                  <a:gd name="T7" fmla="*/ 22440 h 61954"/>
                  <a:gd name="T8" fmla="*/ 16373 w 77498"/>
                  <a:gd name="T9" fmla="*/ 24724 h 61954"/>
                  <a:gd name="T10" fmla="*/ 17928 w 77498"/>
                  <a:gd name="T11" fmla="*/ 25245 h 61954"/>
                  <a:gd name="T12" fmla="*/ 18729 w 77498"/>
                  <a:gd name="T13" fmla="*/ 26064 h 61954"/>
                  <a:gd name="T14" fmla="*/ 18774 w 77498"/>
                  <a:gd name="T15" fmla="*/ 27411 h 61954"/>
                  <a:gd name="T16" fmla="*/ 5568 w 77498"/>
                  <a:gd name="T17" fmla="*/ 57254 h 61954"/>
                  <a:gd name="T18" fmla="*/ 9448 w 77498"/>
                  <a:gd name="T19" fmla="*/ 60407 h 61954"/>
                  <a:gd name="T20" fmla="*/ 74298 w 77498"/>
                  <a:gd name="T21" fmla="*/ 5857 h 61954"/>
                  <a:gd name="T22" fmla="*/ 77181 w 77498"/>
                  <a:gd name="T23" fmla="*/ 1408 h 61954"/>
                  <a:gd name="T24" fmla="*/ 74048 w 77498"/>
                  <a:gd name="T25" fmla="*/ 207 h 61954"/>
                  <a:gd name="T26" fmla="*/ 2822 w 77498"/>
                  <a:gd name="T27" fmla="*/ 16899 h 6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7498" h="61954">
                    <a:moveTo>
                      <a:pt x="2822" y="16899"/>
                    </a:moveTo>
                    <a:cubicBezTo>
                      <a:pt x="910" y="17502"/>
                      <a:pt x="0" y="18711"/>
                      <a:pt x="52" y="19792"/>
                    </a:cubicBezTo>
                    <a:cubicBezTo>
                      <a:pt x="111" y="21030"/>
                      <a:pt x="373" y="21303"/>
                      <a:pt x="819" y="21691"/>
                    </a:cubicBezTo>
                    <a:cubicBezTo>
                      <a:pt x="1195" y="22018"/>
                      <a:pt x="2056" y="22248"/>
                      <a:pt x="3032" y="22440"/>
                    </a:cubicBezTo>
                    <a:cubicBezTo>
                      <a:pt x="6528" y="23127"/>
                      <a:pt x="12842" y="23927"/>
                      <a:pt x="16373" y="24724"/>
                    </a:cubicBezTo>
                    <a:cubicBezTo>
                      <a:pt x="17214" y="24914"/>
                      <a:pt x="17465" y="24955"/>
                      <a:pt x="17928" y="25245"/>
                    </a:cubicBezTo>
                    <a:cubicBezTo>
                      <a:pt x="18251" y="25447"/>
                      <a:pt x="18579" y="25713"/>
                      <a:pt x="18729" y="26064"/>
                    </a:cubicBezTo>
                    <a:cubicBezTo>
                      <a:pt x="18905" y="26477"/>
                      <a:pt x="18907" y="26990"/>
                      <a:pt x="18774" y="27411"/>
                    </a:cubicBezTo>
                    <a:cubicBezTo>
                      <a:pt x="15374" y="38179"/>
                      <a:pt x="6047" y="54986"/>
                      <a:pt x="5568" y="57254"/>
                    </a:cubicBezTo>
                    <a:cubicBezTo>
                      <a:pt x="4934" y="60258"/>
                      <a:pt x="5768" y="61954"/>
                      <a:pt x="9448" y="60407"/>
                    </a:cubicBezTo>
                    <a:cubicBezTo>
                      <a:pt x="11372" y="59598"/>
                      <a:pt x="73017" y="7217"/>
                      <a:pt x="74298" y="5857"/>
                    </a:cubicBezTo>
                    <a:cubicBezTo>
                      <a:pt x="76590" y="3424"/>
                      <a:pt x="77498" y="2297"/>
                      <a:pt x="77181" y="1408"/>
                    </a:cubicBezTo>
                    <a:cubicBezTo>
                      <a:pt x="76686" y="419"/>
                      <a:pt x="75085" y="0"/>
                      <a:pt x="74048" y="207"/>
                    </a:cubicBezTo>
                    <a:cubicBezTo>
                      <a:pt x="48848" y="5257"/>
                      <a:pt x="6348" y="16057"/>
                      <a:pt x="2822" y="16899"/>
                    </a:cubicBezTo>
                    <a:close/>
                  </a:path>
                </a:pathLst>
              </a:custGeom>
              <a:solidFill>
                <a:srgbClr val="DA29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 sz="2400"/>
              </a:p>
            </p:txBody>
          </p:sp>
          <p:sp>
            <p:nvSpPr>
              <p:cNvPr id="50" name="Freeform 49"/>
              <p:cNvSpPr>
                <a:spLocks/>
              </p:cNvSpPr>
              <p:nvPr/>
            </p:nvSpPr>
            <p:spPr bwMode="auto">
              <a:xfrm>
                <a:off x="4386" y="937"/>
                <a:ext cx="233" cy="387"/>
              </a:xfrm>
              <a:custGeom>
                <a:avLst/>
                <a:gdLst>
                  <a:gd name="T0" fmla="*/ 10254 w 19378"/>
                  <a:gd name="T1" fmla="*/ 4532 h 31464"/>
                  <a:gd name="T2" fmla="*/ 11019 w 19378"/>
                  <a:gd name="T3" fmla="*/ 9801 h 31464"/>
                  <a:gd name="T4" fmla="*/ 11726 w 19378"/>
                  <a:gd name="T5" fmla="*/ 15864 h 31464"/>
                  <a:gd name="T6" fmla="*/ 5721 w 19378"/>
                  <a:gd name="T7" fmla="*/ 8123 h 31464"/>
                  <a:gd name="T8" fmla="*/ 659 w 19378"/>
                  <a:gd name="T9" fmla="*/ 12980 h 31464"/>
                  <a:gd name="T10" fmla="*/ 15380 w 19378"/>
                  <a:gd name="T11" fmla="*/ 30108 h 31464"/>
                  <a:gd name="T12" fmla="*/ 17230 w 19378"/>
                  <a:gd name="T13" fmla="*/ 31435 h 31464"/>
                  <a:gd name="T14" fmla="*/ 19025 w 19378"/>
                  <a:gd name="T15" fmla="*/ 26725 h 31464"/>
                  <a:gd name="T16" fmla="*/ 16170 w 19378"/>
                  <a:gd name="T17" fmla="*/ 0 h 31464"/>
                  <a:gd name="T18" fmla="*/ 10254 w 19378"/>
                  <a:gd name="T19" fmla="*/ 4532 h 31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378" h="31464">
                    <a:moveTo>
                      <a:pt x="10254" y="4532"/>
                    </a:moveTo>
                    <a:cubicBezTo>
                      <a:pt x="10431" y="5592"/>
                      <a:pt x="10727" y="7807"/>
                      <a:pt x="11019" y="9801"/>
                    </a:cubicBezTo>
                    <a:lnTo>
                      <a:pt x="11726" y="15864"/>
                    </a:lnTo>
                    <a:lnTo>
                      <a:pt x="5721" y="8123"/>
                    </a:lnTo>
                    <a:lnTo>
                      <a:pt x="659" y="12980"/>
                    </a:lnTo>
                    <a:cubicBezTo>
                      <a:pt x="0" y="12786"/>
                      <a:pt x="13380" y="28112"/>
                      <a:pt x="15380" y="30108"/>
                    </a:cubicBezTo>
                    <a:cubicBezTo>
                      <a:pt x="16123" y="30850"/>
                      <a:pt x="16873" y="31435"/>
                      <a:pt x="17230" y="31435"/>
                    </a:cubicBezTo>
                    <a:cubicBezTo>
                      <a:pt x="19378" y="31464"/>
                      <a:pt x="19101" y="28136"/>
                      <a:pt x="19025" y="26725"/>
                    </a:cubicBezTo>
                    <a:cubicBezTo>
                      <a:pt x="18758" y="21769"/>
                      <a:pt x="16625" y="1343"/>
                      <a:pt x="16170" y="0"/>
                    </a:cubicBezTo>
                    <a:cubicBezTo>
                      <a:pt x="15552" y="412"/>
                      <a:pt x="11284" y="3590"/>
                      <a:pt x="10254" y="4532"/>
                    </a:cubicBezTo>
                    <a:close/>
                  </a:path>
                </a:pathLst>
              </a:custGeom>
              <a:solidFill>
                <a:srgbClr val="DA29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 sz="2400"/>
              </a:p>
            </p:txBody>
          </p:sp>
        </p:grpSp>
      </p:grpSp>
      <p:grpSp>
        <p:nvGrpSpPr>
          <p:cNvPr id="25" name="Group 24"/>
          <p:cNvGrpSpPr/>
          <p:nvPr userDrawn="1"/>
        </p:nvGrpSpPr>
        <p:grpSpPr>
          <a:xfrm>
            <a:off x="6513611" y="510485"/>
            <a:ext cx="2247674" cy="752834"/>
            <a:chOff x="4885208" y="382864"/>
            <a:chExt cx="1685756" cy="564625"/>
          </a:xfrm>
        </p:grpSpPr>
        <p:cxnSp>
          <p:nvCxnSpPr>
            <p:cNvPr id="26" name="Straight Connector 25"/>
            <p:cNvCxnSpPr/>
            <p:nvPr userDrawn="1"/>
          </p:nvCxnSpPr>
          <p:spPr>
            <a:xfrm flipV="1">
              <a:off x="5699698" y="790502"/>
              <a:ext cx="191551" cy="1988"/>
            </a:xfrm>
            <a:prstGeom prst="line">
              <a:avLst/>
            </a:prstGeom>
            <a:ln>
              <a:solidFill>
                <a:srgbClr val="002F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 userDrawn="1"/>
          </p:nvSpPr>
          <p:spPr>
            <a:xfrm>
              <a:off x="5608922" y="383590"/>
              <a:ext cx="962042" cy="383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7" dirty="0">
                  <a:solidFill>
                    <a:srgbClr val="022D84"/>
                  </a:solidFill>
                  <a:latin typeface="Gotham Rounded Bold" panose="02000000000000000000" pitchFamily="50" charset="0"/>
                </a:rPr>
                <a:t>Institute of </a:t>
              </a:r>
            </a:p>
            <a:p>
              <a:r>
                <a:rPr lang="en-US" sz="907" dirty="0">
                  <a:solidFill>
                    <a:srgbClr val="022D84"/>
                  </a:solidFill>
                  <a:latin typeface="Gotham Rounded Bold" panose="02000000000000000000" pitchFamily="50" charset="0"/>
                </a:rPr>
                <a:t>High Performance </a:t>
              </a:r>
            </a:p>
            <a:p>
              <a:r>
                <a:rPr lang="en-US" sz="907" dirty="0">
                  <a:solidFill>
                    <a:srgbClr val="022D84"/>
                  </a:solidFill>
                  <a:latin typeface="Gotham Rounded Bold" panose="02000000000000000000" pitchFamily="50" charset="0"/>
                </a:rPr>
                <a:t>Computing</a:t>
              </a:r>
              <a:endParaRPr lang="en-SG" sz="907" dirty="0">
                <a:solidFill>
                  <a:srgbClr val="022D84"/>
                </a:solidFill>
                <a:latin typeface="Gotham Rounded Bold" panose="02000000000000000000" pitchFamily="50" charset="0"/>
              </a:endParaRPr>
            </a:p>
          </p:txBody>
        </p:sp>
        <p:sp>
          <p:nvSpPr>
            <p:cNvPr id="28" name="TextBox 27"/>
            <p:cNvSpPr txBox="1"/>
            <p:nvPr userDrawn="1"/>
          </p:nvSpPr>
          <p:spPr>
            <a:xfrm>
              <a:off x="5607177" y="789032"/>
              <a:ext cx="323646" cy="1584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73" dirty="0">
                  <a:solidFill>
                    <a:srgbClr val="022D84"/>
                  </a:solidFill>
                  <a:latin typeface="Gotham Rounded Medium" pitchFamily="50" charset="0"/>
                </a:rPr>
                <a:t>IHPC</a:t>
              </a:r>
              <a:endParaRPr lang="en-SG" sz="773" dirty="0">
                <a:solidFill>
                  <a:srgbClr val="022D84"/>
                </a:solidFill>
                <a:latin typeface="Gotham Rounded Medium" pitchFamily="50" charset="0"/>
              </a:endParaRPr>
            </a:p>
          </p:txBody>
        </p:sp>
        <p:grpSp>
          <p:nvGrpSpPr>
            <p:cNvPr id="29" name="Group 4"/>
            <p:cNvGrpSpPr>
              <a:grpSpLocks noChangeAspect="1"/>
            </p:cNvGrpSpPr>
            <p:nvPr userDrawn="1"/>
          </p:nvGrpSpPr>
          <p:grpSpPr bwMode="auto">
            <a:xfrm>
              <a:off x="4885208" y="382864"/>
              <a:ext cx="755154" cy="532702"/>
              <a:chOff x="898" y="222"/>
              <a:chExt cx="3965" cy="2797"/>
            </a:xfrm>
          </p:grpSpPr>
          <p:sp>
            <p:nvSpPr>
              <p:cNvPr id="30" name="Freeform 29"/>
              <p:cNvSpPr>
                <a:spLocks noEditPoints="1"/>
              </p:cNvSpPr>
              <p:nvPr/>
            </p:nvSpPr>
            <p:spPr bwMode="auto">
              <a:xfrm>
                <a:off x="898" y="860"/>
                <a:ext cx="3376" cy="2159"/>
              </a:xfrm>
              <a:custGeom>
                <a:avLst/>
                <a:gdLst>
                  <a:gd name="T0" fmla="*/ 140628 w 280057"/>
                  <a:gd name="T1" fmla="*/ 3366 h 175637"/>
                  <a:gd name="T2" fmla="*/ 71657 w 280057"/>
                  <a:gd name="T3" fmla="*/ 36826 h 175637"/>
                  <a:gd name="T4" fmla="*/ 28947 w 280057"/>
                  <a:gd name="T5" fmla="*/ 74107 h 175637"/>
                  <a:gd name="T6" fmla="*/ 19577 w 280057"/>
                  <a:gd name="T7" fmla="*/ 85488 h 175637"/>
                  <a:gd name="T8" fmla="*/ 3691 w 280057"/>
                  <a:gd name="T9" fmla="*/ 112916 h 175637"/>
                  <a:gd name="T10" fmla="*/ 152 w 280057"/>
                  <a:gd name="T11" fmla="*/ 130048 h 175637"/>
                  <a:gd name="T12" fmla="*/ 4576 w 280057"/>
                  <a:gd name="T13" fmla="*/ 146939 h 175637"/>
                  <a:gd name="T14" fmla="*/ 47125 w 280057"/>
                  <a:gd name="T15" fmla="*/ 172838 h 175637"/>
                  <a:gd name="T16" fmla="*/ 106575 w 280057"/>
                  <a:gd name="T17" fmla="*/ 140637 h 175637"/>
                  <a:gd name="T18" fmla="*/ 124575 w 280057"/>
                  <a:gd name="T19" fmla="*/ 121537 h 175637"/>
                  <a:gd name="T20" fmla="*/ 134958 w 280057"/>
                  <a:gd name="T21" fmla="*/ 108733 h 175637"/>
                  <a:gd name="T22" fmla="*/ 133953 w 280057"/>
                  <a:gd name="T23" fmla="*/ 124096 h 175637"/>
                  <a:gd name="T24" fmla="*/ 148511 w 280057"/>
                  <a:gd name="T25" fmla="*/ 166404 h 175637"/>
                  <a:gd name="T26" fmla="*/ 190618 w 280057"/>
                  <a:gd name="T27" fmla="*/ 167892 h 175637"/>
                  <a:gd name="T28" fmla="*/ 250459 w 280057"/>
                  <a:gd name="T29" fmla="*/ 118023 h 175637"/>
                  <a:gd name="T30" fmla="*/ 261679 w 280057"/>
                  <a:gd name="T31" fmla="*/ 103988 h 175637"/>
                  <a:gd name="T32" fmla="*/ 277122 w 280057"/>
                  <a:gd name="T33" fmla="*/ 80220 h 175637"/>
                  <a:gd name="T34" fmla="*/ 276157 w 280057"/>
                  <a:gd name="T35" fmla="*/ 69522 h 175637"/>
                  <a:gd name="T36" fmla="*/ 268075 w 280057"/>
                  <a:gd name="T37" fmla="*/ 75737 h 175637"/>
                  <a:gd name="T38" fmla="*/ 207275 w 280057"/>
                  <a:gd name="T39" fmla="*/ 132237 h 175637"/>
                  <a:gd name="T40" fmla="*/ 175094 w 280057"/>
                  <a:gd name="T41" fmla="*/ 144325 h 175637"/>
                  <a:gd name="T42" fmla="*/ 181770 w 280057"/>
                  <a:gd name="T43" fmla="*/ 90435 h 175637"/>
                  <a:gd name="T44" fmla="*/ 193513 w 280057"/>
                  <a:gd name="T45" fmla="*/ 65500 h 175637"/>
                  <a:gd name="T46" fmla="*/ 212616 w 280057"/>
                  <a:gd name="T47" fmla="*/ 39480 h 175637"/>
                  <a:gd name="T48" fmla="*/ 224275 w 280057"/>
                  <a:gd name="T49" fmla="*/ 23437 h 175637"/>
                  <a:gd name="T50" fmla="*/ 204075 w 280057"/>
                  <a:gd name="T51" fmla="*/ 1037 h 175637"/>
                  <a:gd name="T52" fmla="*/ 191181 w 280057"/>
                  <a:gd name="T53" fmla="*/ 7026 h 175637"/>
                  <a:gd name="T54" fmla="*/ 187199 w 280057"/>
                  <a:gd name="T55" fmla="*/ 11289 h 175637"/>
                  <a:gd name="T56" fmla="*/ 182875 w 280057"/>
                  <a:gd name="T57" fmla="*/ 8037 h 175637"/>
                  <a:gd name="T58" fmla="*/ 140628 w 280057"/>
                  <a:gd name="T59" fmla="*/ 3366 h 175637"/>
                  <a:gd name="T60" fmla="*/ 173083 w 280057"/>
                  <a:gd name="T61" fmla="*/ 27456 h 175637"/>
                  <a:gd name="T62" fmla="*/ 167855 w 280057"/>
                  <a:gd name="T63" fmla="*/ 33086 h 175637"/>
                  <a:gd name="T64" fmla="*/ 153882 w 280057"/>
                  <a:gd name="T65" fmla="*/ 48891 h 175637"/>
                  <a:gd name="T66" fmla="*/ 109582 w 280057"/>
                  <a:gd name="T67" fmla="*/ 98791 h 175637"/>
                  <a:gd name="T68" fmla="*/ 63982 w 280057"/>
                  <a:gd name="T69" fmla="*/ 141591 h 175637"/>
                  <a:gd name="T70" fmla="*/ 39337 w 280057"/>
                  <a:gd name="T71" fmla="*/ 153022 h 175637"/>
                  <a:gd name="T72" fmla="*/ 36482 w 280057"/>
                  <a:gd name="T73" fmla="*/ 131791 h 175637"/>
                  <a:gd name="T74" fmla="*/ 42182 w 280057"/>
                  <a:gd name="T75" fmla="*/ 118291 h 175637"/>
                  <a:gd name="T76" fmla="*/ 58075 w 280057"/>
                  <a:gd name="T77" fmla="*/ 93137 h 175637"/>
                  <a:gd name="T78" fmla="*/ 90275 w 280057"/>
                  <a:gd name="T79" fmla="*/ 60737 h 175637"/>
                  <a:gd name="T80" fmla="*/ 103475 w 280057"/>
                  <a:gd name="T81" fmla="*/ 51237 h 175637"/>
                  <a:gd name="T82" fmla="*/ 145775 w 280057"/>
                  <a:gd name="T83" fmla="*/ 29537 h 175637"/>
                  <a:gd name="T84" fmla="*/ 173083 w 280057"/>
                  <a:gd name="T85" fmla="*/ 27456 h 175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80057" h="175637">
                    <a:moveTo>
                      <a:pt x="140628" y="3366"/>
                    </a:moveTo>
                    <a:cubicBezTo>
                      <a:pt x="112689" y="8813"/>
                      <a:pt x="91222" y="22720"/>
                      <a:pt x="71657" y="36826"/>
                    </a:cubicBezTo>
                    <a:cubicBezTo>
                      <a:pt x="56085" y="48053"/>
                      <a:pt x="42621" y="59548"/>
                      <a:pt x="28947" y="74107"/>
                    </a:cubicBezTo>
                    <a:cubicBezTo>
                      <a:pt x="25598" y="77673"/>
                      <a:pt x="22379" y="81452"/>
                      <a:pt x="19577" y="85488"/>
                    </a:cubicBezTo>
                    <a:cubicBezTo>
                      <a:pt x="13552" y="94166"/>
                      <a:pt x="7091" y="104516"/>
                      <a:pt x="3691" y="112916"/>
                    </a:cubicBezTo>
                    <a:cubicBezTo>
                      <a:pt x="1191" y="119016"/>
                      <a:pt x="0" y="124219"/>
                      <a:pt x="152" y="130048"/>
                    </a:cubicBezTo>
                    <a:cubicBezTo>
                      <a:pt x="304" y="135866"/>
                      <a:pt x="1813" y="141917"/>
                      <a:pt x="4576" y="146939"/>
                    </a:cubicBezTo>
                    <a:cubicBezTo>
                      <a:pt x="12441" y="161233"/>
                      <a:pt x="27931" y="171921"/>
                      <a:pt x="47125" y="172838"/>
                    </a:cubicBezTo>
                    <a:cubicBezTo>
                      <a:pt x="69961" y="173929"/>
                      <a:pt x="89482" y="155791"/>
                      <a:pt x="106575" y="140637"/>
                    </a:cubicBezTo>
                    <a:cubicBezTo>
                      <a:pt x="113115" y="134839"/>
                      <a:pt x="118816" y="128122"/>
                      <a:pt x="124575" y="121537"/>
                    </a:cubicBezTo>
                    <a:cubicBezTo>
                      <a:pt x="128192" y="117401"/>
                      <a:pt x="134558" y="109233"/>
                      <a:pt x="134958" y="108733"/>
                    </a:cubicBezTo>
                    <a:cubicBezTo>
                      <a:pt x="135258" y="108333"/>
                      <a:pt x="134189" y="118993"/>
                      <a:pt x="133953" y="124096"/>
                    </a:cubicBezTo>
                    <a:cubicBezTo>
                      <a:pt x="133232" y="139644"/>
                      <a:pt x="135943" y="156645"/>
                      <a:pt x="148511" y="166404"/>
                    </a:cubicBezTo>
                    <a:cubicBezTo>
                      <a:pt x="160140" y="175434"/>
                      <a:pt x="175293" y="175637"/>
                      <a:pt x="190618" y="167892"/>
                    </a:cubicBezTo>
                    <a:cubicBezTo>
                      <a:pt x="213957" y="156097"/>
                      <a:pt x="234666" y="135877"/>
                      <a:pt x="250459" y="118023"/>
                    </a:cubicBezTo>
                    <a:cubicBezTo>
                      <a:pt x="254057" y="113955"/>
                      <a:pt x="258174" y="108844"/>
                      <a:pt x="261679" y="103988"/>
                    </a:cubicBezTo>
                    <a:cubicBezTo>
                      <a:pt x="267209" y="96328"/>
                      <a:pt x="275022" y="85620"/>
                      <a:pt x="277122" y="80220"/>
                    </a:cubicBezTo>
                    <a:cubicBezTo>
                      <a:pt x="279622" y="73320"/>
                      <a:pt x="280057" y="69522"/>
                      <a:pt x="276157" y="69522"/>
                    </a:cubicBezTo>
                    <a:cubicBezTo>
                      <a:pt x="273957" y="69522"/>
                      <a:pt x="271975" y="71337"/>
                      <a:pt x="268075" y="75737"/>
                    </a:cubicBezTo>
                    <a:cubicBezTo>
                      <a:pt x="250575" y="95737"/>
                      <a:pt x="229430" y="115789"/>
                      <a:pt x="207275" y="132237"/>
                    </a:cubicBezTo>
                    <a:cubicBezTo>
                      <a:pt x="191982" y="143591"/>
                      <a:pt x="179594" y="149125"/>
                      <a:pt x="175094" y="144325"/>
                    </a:cubicBezTo>
                    <a:cubicBezTo>
                      <a:pt x="166220" y="137806"/>
                      <a:pt x="174370" y="107728"/>
                      <a:pt x="181770" y="90435"/>
                    </a:cubicBezTo>
                    <a:cubicBezTo>
                      <a:pt x="184892" y="83138"/>
                      <a:pt x="188816" y="73395"/>
                      <a:pt x="193513" y="65500"/>
                    </a:cubicBezTo>
                    <a:cubicBezTo>
                      <a:pt x="199014" y="56254"/>
                      <a:pt x="204576" y="48272"/>
                      <a:pt x="212616" y="39480"/>
                    </a:cubicBezTo>
                    <a:cubicBezTo>
                      <a:pt x="217054" y="34627"/>
                      <a:pt x="223653" y="29996"/>
                      <a:pt x="224275" y="23437"/>
                    </a:cubicBezTo>
                    <a:cubicBezTo>
                      <a:pt x="225412" y="11463"/>
                      <a:pt x="215537" y="1174"/>
                      <a:pt x="204075" y="1037"/>
                    </a:cubicBezTo>
                    <a:cubicBezTo>
                      <a:pt x="199366" y="981"/>
                      <a:pt x="195781" y="2626"/>
                      <a:pt x="191181" y="7026"/>
                    </a:cubicBezTo>
                    <a:lnTo>
                      <a:pt x="187199" y="11289"/>
                    </a:lnTo>
                    <a:lnTo>
                      <a:pt x="182875" y="8037"/>
                    </a:lnTo>
                    <a:cubicBezTo>
                      <a:pt x="174175" y="1490"/>
                      <a:pt x="155309" y="0"/>
                      <a:pt x="140628" y="3366"/>
                    </a:cubicBezTo>
                    <a:close/>
                    <a:moveTo>
                      <a:pt x="173083" y="27456"/>
                    </a:moveTo>
                    <a:cubicBezTo>
                      <a:pt x="171434" y="29305"/>
                      <a:pt x="169574" y="31189"/>
                      <a:pt x="167855" y="33086"/>
                    </a:cubicBezTo>
                    <a:cubicBezTo>
                      <a:pt x="163134" y="38297"/>
                      <a:pt x="159082" y="42691"/>
                      <a:pt x="153882" y="48891"/>
                    </a:cubicBezTo>
                    <a:cubicBezTo>
                      <a:pt x="148582" y="55091"/>
                      <a:pt x="125090" y="82847"/>
                      <a:pt x="109582" y="98791"/>
                    </a:cubicBezTo>
                    <a:cubicBezTo>
                      <a:pt x="95047" y="113734"/>
                      <a:pt x="79141" y="130485"/>
                      <a:pt x="63982" y="141591"/>
                    </a:cubicBezTo>
                    <a:cubicBezTo>
                      <a:pt x="56827" y="146833"/>
                      <a:pt x="44770" y="155490"/>
                      <a:pt x="39337" y="153022"/>
                    </a:cubicBezTo>
                    <a:cubicBezTo>
                      <a:pt x="33332" y="150294"/>
                      <a:pt x="34089" y="139845"/>
                      <a:pt x="36482" y="131791"/>
                    </a:cubicBezTo>
                    <a:cubicBezTo>
                      <a:pt x="37679" y="127761"/>
                      <a:pt x="39920" y="122620"/>
                      <a:pt x="42182" y="118291"/>
                    </a:cubicBezTo>
                    <a:cubicBezTo>
                      <a:pt x="46775" y="109501"/>
                      <a:pt x="51894" y="100893"/>
                      <a:pt x="58075" y="93137"/>
                    </a:cubicBezTo>
                    <a:cubicBezTo>
                      <a:pt x="67564" y="81230"/>
                      <a:pt x="85375" y="63937"/>
                      <a:pt x="90275" y="60737"/>
                    </a:cubicBezTo>
                    <a:cubicBezTo>
                      <a:pt x="92475" y="59237"/>
                      <a:pt x="98475" y="55037"/>
                      <a:pt x="103475" y="51237"/>
                    </a:cubicBezTo>
                    <a:cubicBezTo>
                      <a:pt x="115275" y="42637"/>
                      <a:pt x="134775" y="32637"/>
                      <a:pt x="145775" y="29537"/>
                    </a:cubicBezTo>
                    <a:cubicBezTo>
                      <a:pt x="154075" y="27237"/>
                      <a:pt x="170992" y="26209"/>
                      <a:pt x="173083" y="27456"/>
                    </a:cubicBezTo>
                    <a:close/>
                  </a:path>
                </a:pathLst>
              </a:custGeom>
              <a:solidFill>
                <a:srgbClr val="0030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 sz="2400"/>
              </a:p>
            </p:txBody>
          </p:sp>
          <p:sp>
            <p:nvSpPr>
              <p:cNvPr id="31" name="Freeform 30"/>
              <p:cNvSpPr>
                <a:spLocks/>
              </p:cNvSpPr>
              <p:nvPr/>
            </p:nvSpPr>
            <p:spPr bwMode="auto">
              <a:xfrm>
                <a:off x="4292" y="222"/>
                <a:ext cx="247" cy="383"/>
              </a:xfrm>
              <a:custGeom>
                <a:avLst/>
                <a:gdLst>
                  <a:gd name="T0" fmla="*/ 0 w 20519"/>
                  <a:gd name="T1" fmla="*/ 31117 h 31117"/>
                  <a:gd name="T2" fmla="*/ 7930 w 20519"/>
                  <a:gd name="T3" fmla="*/ 29523 h 31117"/>
                  <a:gd name="T4" fmla="*/ 12909 w 20519"/>
                  <a:gd name="T5" fmla="*/ 18540 h 31117"/>
                  <a:gd name="T6" fmla="*/ 13469 w 20519"/>
                  <a:gd name="T7" fmla="*/ 27844 h 31117"/>
                  <a:gd name="T8" fmla="*/ 20519 w 20519"/>
                  <a:gd name="T9" fmla="*/ 26711 h 31117"/>
                  <a:gd name="T10" fmla="*/ 18322 w 20519"/>
                  <a:gd name="T11" fmla="*/ 2222 h 31117"/>
                  <a:gd name="T12" fmla="*/ 15851 w 20519"/>
                  <a:gd name="T13" fmla="*/ 110 h 31117"/>
                  <a:gd name="T14" fmla="*/ 12641 w 20519"/>
                  <a:gd name="T15" fmla="*/ 1987 h 31117"/>
                  <a:gd name="T16" fmla="*/ 0 w 20519"/>
                  <a:gd name="T17" fmla="*/ 31117 h 31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519" h="31117">
                    <a:moveTo>
                      <a:pt x="0" y="31117"/>
                    </a:moveTo>
                    <a:cubicBezTo>
                      <a:pt x="298" y="31099"/>
                      <a:pt x="6477" y="29852"/>
                      <a:pt x="7930" y="29523"/>
                    </a:cubicBezTo>
                    <a:lnTo>
                      <a:pt x="12909" y="18540"/>
                    </a:lnTo>
                    <a:lnTo>
                      <a:pt x="13469" y="27844"/>
                    </a:lnTo>
                    <a:lnTo>
                      <a:pt x="20519" y="26711"/>
                    </a:lnTo>
                    <a:cubicBezTo>
                      <a:pt x="20284" y="25516"/>
                      <a:pt x="18791" y="3962"/>
                      <a:pt x="18322" y="2222"/>
                    </a:cubicBezTo>
                    <a:cubicBezTo>
                      <a:pt x="17820" y="364"/>
                      <a:pt x="16930" y="206"/>
                      <a:pt x="15851" y="110"/>
                    </a:cubicBezTo>
                    <a:cubicBezTo>
                      <a:pt x="14617" y="0"/>
                      <a:pt x="13796" y="116"/>
                      <a:pt x="12641" y="1987"/>
                    </a:cubicBezTo>
                    <a:cubicBezTo>
                      <a:pt x="11713" y="3489"/>
                      <a:pt x="1301" y="28348"/>
                      <a:pt x="0" y="31117"/>
                    </a:cubicBezTo>
                    <a:close/>
                  </a:path>
                </a:pathLst>
              </a:custGeom>
              <a:solidFill>
                <a:srgbClr val="DA29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 sz="2400"/>
              </a:p>
            </p:txBody>
          </p:sp>
          <p:sp>
            <p:nvSpPr>
              <p:cNvPr id="32" name="Freeform 31"/>
              <p:cNvSpPr>
                <a:spLocks/>
              </p:cNvSpPr>
              <p:nvPr/>
            </p:nvSpPr>
            <p:spPr bwMode="auto">
              <a:xfrm>
                <a:off x="3929" y="553"/>
                <a:ext cx="934" cy="761"/>
              </a:xfrm>
              <a:custGeom>
                <a:avLst/>
                <a:gdLst>
                  <a:gd name="T0" fmla="*/ 2822 w 77498"/>
                  <a:gd name="T1" fmla="*/ 16899 h 61954"/>
                  <a:gd name="T2" fmla="*/ 52 w 77498"/>
                  <a:gd name="T3" fmla="*/ 19792 h 61954"/>
                  <a:gd name="T4" fmla="*/ 819 w 77498"/>
                  <a:gd name="T5" fmla="*/ 21691 h 61954"/>
                  <a:gd name="T6" fmla="*/ 3032 w 77498"/>
                  <a:gd name="T7" fmla="*/ 22440 h 61954"/>
                  <a:gd name="T8" fmla="*/ 16373 w 77498"/>
                  <a:gd name="T9" fmla="*/ 24724 h 61954"/>
                  <a:gd name="T10" fmla="*/ 17928 w 77498"/>
                  <a:gd name="T11" fmla="*/ 25245 h 61954"/>
                  <a:gd name="T12" fmla="*/ 18729 w 77498"/>
                  <a:gd name="T13" fmla="*/ 26064 h 61954"/>
                  <a:gd name="T14" fmla="*/ 18774 w 77498"/>
                  <a:gd name="T15" fmla="*/ 27411 h 61954"/>
                  <a:gd name="T16" fmla="*/ 5568 w 77498"/>
                  <a:gd name="T17" fmla="*/ 57254 h 61954"/>
                  <a:gd name="T18" fmla="*/ 9448 w 77498"/>
                  <a:gd name="T19" fmla="*/ 60407 h 61954"/>
                  <a:gd name="T20" fmla="*/ 74298 w 77498"/>
                  <a:gd name="T21" fmla="*/ 5857 h 61954"/>
                  <a:gd name="T22" fmla="*/ 77181 w 77498"/>
                  <a:gd name="T23" fmla="*/ 1408 h 61954"/>
                  <a:gd name="T24" fmla="*/ 74048 w 77498"/>
                  <a:gd name="T25" fmla="*/ 207 h 61954"/>
                  <a:gd name="T26" fmla="*/ 2822 w 77498"/>
                  <a:gd name="T27" fmla="*/ 16899 h 6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7498" h="61954">
                    <a:moveTo>
                      <a:pt x="2822" y="16899"/>
                    </a:moveTo>
                    <a:cubicBezTo>
                      <a:pt x="910" y="17502"/>
                      <a:pt x="0" y="18711"/>
                      <a:pt x="52" y="19792"/>
                    </a:cubicBezTo>
                    <a:cubicBezTo>
                      <a:pt x="111" y="21030"/>
                      <a:pt x="373" y="21303"/>
                      <a:pt x="819" y="21691"/>
                    </a:cubicBezTo>
                    <a:cubicBezTo>
                      <a:pt x="1195" y="22018"/>
                      <a:pt x="2056" y="22248"/>
                      <a:pt x="3032" y="22440"/>
                    </a:cubicBezTo>
                    <a:cubicBezTo>
                      <a:pt x="6528" y="23127"/>
                      <a:pt x="12842" y="23927"/>
                      <a:pt x="16373" y="24724"/>
                    </a:cubicBezTo>
                    <a:cubicBezTo>
                      <a:pt x="17214" y="24914"/>
                      <a:pt x="17465" y="24955"/>
                      <a:pt x="17928" y="25245"/>
                    </a:cubicBezTo>
                    <a:cubicBezTo>
                      <a:pt x="18251" y="25447"/>
                      <a:pt x="18579" y="25713"/>
                      <a:pt x="18729" y="26064"/>
                    </a:cubicBezTo>
                    <a:cubicBezTo>
                      <a:pt x="18905" y="26477"/>
                      <a:pt x="18907" y="26990"/>
                      <a:pt x="18774" y="27411"/>
                    </a:cubicBezTo>
                    <a:cubicBezTo>
                      <a:pt x="15374" y="38179"/>
                      <a:pt x="6047" y="54986"/>
                      <a:pt x="5568" y="57254"/>
                    </a:cubicBezTo>
                    <a:cubicBezTo>
                      <a:pt x="4934" y="60258"/>
                      <a:pt x="5768" y="61954"/>
                      <a:pt x="9448" y="60407"/>
                    </a:cubicBezTo>
                    <a:cubicBezTo>
                      <a:pt x="11372" y="59598"/>
                      <a:pt x="73017" y="7217"/>
                      <a:pt x="74298" y="5857"/>
                    </a:cubicBezTo>
                    <a:cubicBezTo>
                      <a:pt x="76590" y="3424"/>
                      <a:pt x="77498" y="2297"/>
                      <a:pt x="77181" y="1408"/>
                    </a:cubicBezTo>
                    <a:cubicBezTo>
                      <a:pt x="76686" y="419"/>
                      <a:pt x="75085" y="0"/>
                      <a:pt x="74048" y="207"/>
                    </a:cubicBezTo>
                    <a:cubicBezTo>
                      <a:pt x="48848" y="5257"/>
                      <a:pt x="6348" y="16057"/>
                      <a:pt x="2822" y="16899"/>
                    </a:cubicBezTo>
                    <a:close/>
                  </a:path>
                </a:pathLst>
              </a:custGeom>
              <a:solidFill>
                <a:srgbClr val="DA29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 sz="2400"/>
              </a:p>
            </p:txBody>
          </p:sp>
          <p:sp>
            <p:nvSpPr>
              <p:cNvPr id="33" name="Freeform 32"/>
              <p:cNvSpPr>
                <a:spLocks/>
              </p:cNvSpPr>
              <p:nvPr/>
            </p:nvSpPr>
            <p:spPr bwMode="auto">
              <a:xfrm>
                <a:off x="4386" y="937"/>
                <a:ext cx="233" cy="387"/>
              </a:xfrm>
              <a:custGeom>
                <a:avLst/>
                <a:gdLst>
                  <a:gd name="T0" fmla="*/ 10254 w 19378"/>
                  <a:gd name="T1" fmla="*/ 4532 h 31464"/>
                  <a:gd name="T2" fmla="*/ 11019 w 19378"/>
                  <a:gd name="T3" fmla="*/ 9801 h 31464"/>
                  <a:gd name="T4" fmla="*/ 11726 w 19378"/>
                  <a:gd name="T5" fmla="*/ 15864 h 31464"/>
                  <a:gd name="T6" fmla="*/ 5721 w 19378"/>
                  <a:gd name="T7" fmla="*/ 8123 h 31464"/>
                  <a:gd name="T8" fmla="*/ 659 w 19378"/>
                  <a:gd name="T9" fmla="*/ 12980 h 31464"/>
                  <a:gd name="T10" fmla="*/ 15380 w 19378"/>
                  <a:gd name="T11" fmla="*/ 30108 h 31464"/>
                  <a:gd name="T12" fmla="*/ 17230 w 19378"/>
                  <a:gd name="T13" fmla="*/ 31435 h 31464"/>
                  <a:gd name="T14" fmla="*/ 19025 w 19378"/>
                  <a:gd name="T15" fmla="*/ 26725 h 31464"/>
                  <a:gd name="T16" fmla="*/ 16170 w 19378"/>
                  <a:gd name="T17" fmla="*/ 0 h 31464"/>
                  <a:gd name="T18" fmla="*/ 10254 w 19378"/>
                  <a:gd name="T19" fmla="*/ 4532 h 31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378" h="31464">
                    <a:moveTo>
                      <a:pt x="10254" y="4532"/>
                    </a:moveTo>
                    <a:cubicBezTo>
                      <a:pt x="10431" y="5592"/>
                      <a:pt x="10727" y="7807"/>
                      <a:pt x="11019" y="9801"/>
                    </a:cubicBezTo>
                    <a:lnTo>
                      <a:pt x="11726" y="15864"/>
                    </a:lnTo>
                    <a:lnTo>
                      <a:pt x="5721" y="8123"/>
                    </a:lnTo>
                    <a:lnTo>
                      <a:pt x="659" y="12980"/>
                    </a:lnTo>
                    <a:cubicBezTo>
                      <a:pt x="0" y="12786"/>
                      <a:pt x="13380" y="28112"/>
                      <a:pt x="15380" y="30108"/>
                    </a:cubicBezTo>
                    <a:cubicBezTo>
                      <a:pt x="16123" y="30850"/>
                      <a:pt x="16873" y="31435"/>
                      <a:pt x="17230" y="31435"/>
                    </a:cubicBezTo>
                    <a:cubicBezTo>
                      <a:pt x="19378" y="31464"/>
                      <a:pt x="19101" y="28136"/>
                      <a:pt x="19025" y="26725"/>
                    </a:cubicBezTo>
                    <a:cubicBezTo>
                      <a:pt x="18758" y="21769"/>
                      <a:pt x="16625" y="1343"/>
                      <a:pt x="16170" y="0"/>
                    </a:cubicBezTo>
                    <a:cubicBezTo>
                      <a:pt x="15552" y="412"/>
                      <a:pt x="11284" y="3590"/>
                      <a:pt x="10254" y="4532"/>
                    </a:cubicBezTo>
                    <a:close/>
                  </a:path>
                </a:pathLst>
              </a:custGeom>
              <a:solidFill>
                <a:srgbClr val="DA29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SG" sz="2400"/>
              </a:p>
            </p:txBody>
          </p:sp>
        </p:grpSp>
      </p:grpSp>
      <p:sp>
        <p:nvSpPr>
          <p:cNvPr id="34" name="Rectangle 33"/>
          <p:cNvSpPr/>
          <p:nvPr userDrawn="1"/>
        </p:nvSpPr>
        <p:spPr>
          <a:xfrm>
            <a:off x="6405960" y="385809"/>
            <a:ext cx="2570360" cy="946701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400"/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53958" y="452670"/>
            <a:ext cx="2342983" cy="79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6500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76">
          <p15:clr>
            <a:srgbClr val="FBAE40"/>
          </p15:clr>
        </p15:guide>
        <p15:guide id="4" orient="horz" pos="3038">
          <p15:clr>
            <a:srgbClr val="FBAE40"/>
          </p15:clr>
        </p15:guide>
        <p15:guide id="5" pos="5534">
          <p15:clr>
            <a:srgbClr val="FBAE40"/>
          </p15:clr>
        </p15:guide>
        <p15:guide id="6" pos="2988">
          <p15:clr>
            <a:srgbClr val="FBAE40"/>
          </p15:clr>
        </p15:guide>
        <p15:guide id="10" orient="horz" pos="66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871133" y="1571884"/>
            <a:ext cx="6705600" cy="365760"/>
          </a:xfrm>
        </p:spPr>
        <p:txBody>
          <a:bodyPr anchor="ctr">
            <a:normAutofit/>
          </a:bodyPr>
          <a:lstStyle>
            <a:lvl1pPr marL="0" indent="0">
              <a:buNone/>
              <a:defRPr sz="2133" b="1" baseline="0">
                <a:solidFill>
                  <a:srgbClr val="003087"/>
                </a:solidFill>
              </a:defRPr>
            </a:lvl1pPr>
          </a:lstStyle>
          <a:p>
            <a:pPr lvl="0"/>
            <a:r>
              <a:rPr lang="en-US" dirty="0"/>
              <a:t>Section One Header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871133" y="2232655"/>
            <a:ext cx="6705600" cy="365760"/>
          </a:xfrm>
        </p:spPr>
        <p:txBody>
          <a:bodyPr anchor="ctr">
            <a:normAutofit/>
          </a:bodyPr>
          <a:lstStyle>
            <a:lvl1pPr marL="0" indent="0">
              <a:buNone/>
              <a:defRPr sz="2133" b="1" baseline="0">
                <a:solidFill>
                  <a:srgbClr val="003087"/>
                </a:solidFill>
              </a:defRPr>
            </a:lvl1pPr>
          </a:lstStyle>
          <a:p>
            <a:pPr lvl="0"/>
            <a:r>
              <a:rPr lang="en-US" dirty="0"/>
              <a:t>Section Two Header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871133" y="2908915"/>
            <a:ext cx="6705600" cy="365760"/>
          </a:xfrm>
        </p:spPr>
        <p:txBody>
          <a:bodyPr anchor="ctr">
            <a:normAutofit/>
          </a:bodyPr>
          <a:lstStyle>
            <a:lvl1pPr marL="0" indent="0">
              <a:buNone/>
              <a:defRPr sz="2133" b="1" baseline="0">
                <a:solidFill>
                  <a:srgbClr val="003087"/>
                </a:solidFill>
              </a:defRPr>
            </a:lvl1pPr>
          </a:lstStyle>
          <a:p>
            <a:pPr lvl="0"/>
            <a:r>
              <a:rPr lang="en-US" dirty="0"/>
              <a:t>Section Three Header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1871133" y="3575407"/>
            <a:ext cx="6705600" cy="365760"/>
          </a:xfrm>
        </p:spPr>
        <p:txBody>
          <a:bodyPr anchor="ctr">
            <a:noAutofit/>
          </a:bodyPr>
          <a:lstStyle>
            <a:lvl1pPr marL="0" indent="0">
              <a:buNone/>
              <a:defRPr sz="2133" b="1" baseline="0">
                <a:solidFill>
                  <a:srgbClr val="003087"/>
                </a:solidFill>
              </a:defRPr>
            </a:lvl1pPr>
          </a:lstStyle>
          <a:p>
            <a:pPr lvl="0"/>
            <a:r>
              <a:rPr lang="en-US" dirty="0"/>
              <a:t>Section Four Header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976784" y="1571883"/>
            <a:ext cx="1439696" cy="365760"/>
          </a:xfrm>
        </p:spPr>
        <p:txBody>
          <a:bodyPr anchor="ctr">
            <a:noAutofit/>
          </a:bodyPr>
          <a:lstStyle>
            <a:lvl1pPr marL="0" indent="0">
              <a:buNone/>
              <a:defRPr sz="2133" b="1">
                <a:solidFill>
                  <a:srgbClr val="003087"/>
                </a:solidFill>
              </a:defRPr>
            </a:lvl1pPr>
          </a:lstStyle>
          <a:p>
            <a:pPr lvl="0"/>
            <a:r>
              <a:rPr lang="en-US" dirty="0"/>
              <a:t>Page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8976784" y="2232655"/>
            <a:ext cx="1439696" cy="365760"/>
          </a:xfrm>
        </p:spPr>
        <p:txBody>
          <a:bodyPr anchor="ctr">
            <a:noAutofit/>
          </a:bodyPr>
          <a:lstStyle>
            <a:lvl1pPr marL="0" indent="0">
              <a:buNone/>
              <a:defRPr sz="2133" b="1">
                <a:solidFill>
                  <a:srgbClr val="003087"/>
                </a:solidFill>
              </a:defRPr>
            </a:lvl1pPr>
          </a:lstStyle>
          <a:p>
            <a:pPr lvl="0"/>
            <a:r>
              <a:rPr lang="en-US" dirty="0"/>
              <a:t>Page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8976784" y="2908915"/>
            <a:ext cx="1439696" cy="365760"/>
          </a:xfrm>
        </p:spPr>
        <p:txBody>
          <a:bodyPr anchor="ctr">
            <a:noAutofit/>
          </a:bodyPr>
          <a:lstStyle>
            <a:lvl1pPr marL="0" indent="0">
              <a:buNone/>
              <a:defRPr sz="2133" b="1" i="0">
                <a:solidFill>
                  <a:srgbClr val="003087"/>
                </a:solidFill>
              </a:defRPr>
            </a:lvl1pPr>
          </a:lstStyle>
          <a:p>
            <a:pPr lvl="0"/>
            <a:r>
              <a:rPr lang="en-US" dirty="0"/>
              <a:t>Page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0" hasCustomPrompt="1"/>
          </p:nvPr>
        </p:nvSpPr>
        <p:spPr>
          <a:xfrm>
            <a:off x="8976784" y="3575407"/>
            <a:ext cx="1439696" cy="365760"/>
          </a:xfrm>
        </p:spPr>
        <p:txBody>
          <a:bodyPr anchor="ctr">
            <a:noAutofit/>
          </a:bodyPr>
          <a:lstStyle>
            <a:lvl1pPr marL="0" indent="0">
              <a:buNone/>
              <a:defRPr sz="2133" b="1">
                <a:solidFill>
                  <a:srgbClr val="003087"/>
                </a:solidFill>
              </a:defRPr>
            </a:lvl1pPr>
          </a:lstStyle>
          <a:p>
            <a:pPr lvl="0"/>
            <a:r>
              <a:rPr lang="en-US" dirty="0"/>
              <a:t>Page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21" hasCustomPrompt="1"/>
          </p:nvPr>
        </p:nvSpPr>
        <p:spPr>
          <a:xfrm>
            <a:off x="1871133" y="4215368"/>
            <a:ext cx="6705600" cy="365760"/>
          </a:xfrm>
        </p:spPr>
        <p:txBody>
          <a:bodyPr anchor="ctr">
            <a:noAutofit/>
          </a:bodyPr>
          <a:lstStyle>
            <a:lvl1pPr marL="0" indent="0">
              <a:buNone/>
              <a:defRPr sz="2133" b="1" baseline="0">
                <a:solidFill>
                  <a:srgbClr val="003087"/>
                </a:solidFill>
              </a:defRPr>
            </a:lvl1pPr>
          </a:lstStyle>
          <a:p>
            <a:pPr lvl="0"/>
            <a:r>
              <a:rPr lang="en-US" dirty="0"/>
              <a:t>Section Five Header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22" hasCustomPrompt="1"/>
          </p:nvPr>
        </p:nvSpPr>
        <p:spPr>
          <a:xfrm>
            <a:off x="8976784" y="4210779"/>
            <a:ext cx="1439696" cy="365760"/>
          </a:xfrm>
        </p:spPr>
        <p:txBody>
          <a:bodyPr anchor="ctr">
            <a:noAutofit/>
          </a:bodyPr>
          <a:lstStyle>
            <a:lvl1pPr marL="0" indent="0">
              <a:buNone/>
              <a:defRPr sz="2133" b="1">
                <a:solidFill>
                  <a:srgbClr val="003087"/>
                </a:solidFill>
              </a:defRPr>
            </a:lvl1pPr>
          </a:lstStyle>
          <a:p>
            <a:pPr lvl="0"/>
            <a:r>
              <a:rPr lang="en-US" dirty="0"/>
              <a:t>Page</a:t>
            </a:r>
          </a:p>
        </p:txBody>
      </p:sp>
      <p:sp>
        <p:nvSpPr>
          <p:cNvPr id="2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199456" y="448548"/>
            <a:ext cx="10561173" cy="6255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rgbClr val="003087"/>
                </a:solidFill>
              </a:defRPr>
            </a:lvl1pPr>
          </a:lstStyle>
          <a:p>
            <a:r>
              <a:rPr lang="en-US" dirty="0"/>
              <a:t>Content in Open Sans, bold, size 20, left align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2290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199456" y="452669"/>
            <a:ext cx="10657184" cy="5760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baseline="0">
                <a:solidFill>
                  <a:srgbClr val="003087"/>
                </a:solidFill>
              </a:defRPr>
            </a:lvl1pPr>
          </a:lstStyle>
          <a:p>
            <a:r>
              <a:rPr lang="en-US" dirty="0"/>
              <a:t>Title in Open Sans, bold, size 20, left align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1199456" y="1221317"/>
            <a:ext cx="10657184" cy="5281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Click to input content (min. text size 16)</a:t>
            </a:r>
          </a:p>
        </p:txBody>
      </p:sp>
    </p:spTree>
    <p:extLst>
      <p:ext uri="{BB962C8B-B14F-4D97-AF65-F5344CB8AC3E}">
        <p14:creationId xmlns:p14="http://schemas.microsoft.com/office/powerpoint/2010/main" val="2780970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9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BD31065-48EE-3E44-8580-C08AEC29A78A}"/>
              </a:ext>
            </a:extLst>
          </p:cNvPr>
          <p:cNvSpPr/>
          <p:nvPr userDrawn="1"/>
        </p:nvSpPr>
        <p:spPr>
          <a:xfrm>
            <a:off x="0" y="0"/>
            <a:ext cx="11034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31371" y="452669"/>
            <a:ext cx="11329259" cy="9601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rgbClr val="003087"/>
                </a:solidFill>
              </a:defRPr>
            </a:lvl1pPr>
          </a:lstStyle>
          <a:p>
            <a:r>
              <a:rPr lang="en-US" dirty="0"/>
              <a:t>Title in Open Sans, bold, size 20, left align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31371" y="1508787"/>
            <a:ext cx="11329259" cy="4320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Click to input content (min. text size 16)</a:t>
            </a:r>
          </a:p>
        </p:txBody>
      </p:sp>
    </p:spTree>
    <p:extLst>
      <p:ext uri="{BB962C8B-B14F-4D97-AF65-F5344CB8AC3E}">
        <p14:creationId xmlns:p14="http://schemas.microsoft.com/office/powerpoint/2010/main" val="16632949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199456" y="452669"/>
            <a:ext cx="10561173" cy="9601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baseline="0">
                <a:solidFill>
                  <a:srgbClr val="003087"/>
                </a:solidFill>
              </a:defRPr>
            </a:lvl1pPr>
          </a:lstStyle>
          <a:p>
            <a:r>
              <a:rPr lang="en-US" dirty="0"/>
              <a:t>Title in Open Sans, bold, size 20, left align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544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9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815413" y="1700809"/>
            <a:ext cx="7323600" cy="1272143"/>
          </a:xfrm>
        </p:spPr>
        <p:txBody>
          <a:bodyPr wrap="square" anchor="t">
            <a:spAutoFit/>
          </a:bodyPr>
          <a:lstStyle>
            <a:lvl1pPr algn="l">
              <a:defRPr sz="3733" baseline="0">
                <a:solidFill>
                  <a:srgbClr val="003087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Section header in Open Sans, bold, size 28, left align</a:t>
            </a:r>
            <a:endParaRPr lang="en-GB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7152118" y="580488"/>
            <a:ext cx="5516961" cy="6676736"/>
            <a:chOff x="6237289" y="352425"/>
            <a:chExt cx="1482725" cy="1749426"/>
          </a:xfrm>
          <a:solidFill>
            <a:srgbClr val="002E88"/>
          </a:solidFill>
        </p:grpSpPr>
        <p:sp>
          <p:nvSpPr>
            <p:cNvPr id="4" name="Freeform 3"/>
            <p:cNvSpPr>
              <a:spLocks/>
            </p:cNvSpPr>
            <p:nvPr/>
          </p:nvSpPr>
          <p:spPr bwMode="auto">
            <a:xfrm>
              <a:off x="6813551" y="352425"/>
              <a:ext cx="392113" cy="608013"/>
            </a:xfrm>
            <a:custGeom>
              <a:avLst/>
              <a:gdLst>
                <a:gd name="T0" fmla="*/ 0 w 20519"/>
                <a:gd name="T1" fmla="*/ 31117 h 31117"/>
                <a:gd name="T2" fmla="*/ 7930 w 20519"/>
                <a:gd name="T3" fmla="*/ 29523 h 31117"/>
                <a:gd name="T4" fmla="*/ 12909 w 20519"/>
                <a:gd name="T5" fmla="*/ 18540 h 31117"/>
                <a:gd name="T6" fmla="*/ 13469 w 20519"/>
                <a:gd name="T7" fmla="*/ 27844 h 31117"/>
                <a:gd name="T8" fmla="*/ 20519 w 20519"/>
                <a:gd name="T9" fmla="*/ 26711 h 31117"/>
                <a:gd name="T10" fmla="*/ 18322 w 20519"/>
                <a:gd name="T11" fmla="*/ 2222 h 31117"/>
                <a:gd name="T12" fmla="*/ 15851 w 20519"/>
                <a:gd name="T13" fmla="*/ 110 h 31117"/>
                <a:gd name="T14" fmla="*/ 12641 w 20519"/>
                <a:gd name="T15" fmla="*/ 1987 h 31117"/>
                <a:gd name="T16" fmla="*/ 0 w 20519"/>
                <a:gd name="T17" fmla="*/ 31117 h 3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519" h="31117">
                  <a:moveTo>
                    <a:pt x="0" y="31117"/>
                  </a:moveTo>
                  <a:cubicBezTo>
                    <a:pt x="298" y="31099"/>
                    <a:pt x="6477" y="29852"/>
                    <a:pt x="7930" y="29523"/>
                  </a:cubicBezTo>
                  <a:lnTo>
                    <a:pt x="12909" y="18540"/>
                  </a:lnTo>
                  <a:lnTo>
                    <a:pt x="13469" y="27844"/>
                  </a:lnTo>
                  <a:lnTo>
                    <a:pt x="20519" y="26711"/>
                  </a:lnTo>
                  <a:cubicBezTo>
                    <a:pt x="20284" y="25516"/>
                    <a:pt x="18791" y="3962"/>
                    <a:pt x="18322" y="2222"/>
                  </a:cubicBezTo>
                  <a:cubicBezTo>
                    <a:pt x="17820" y="364"/>
                    <a:pt x="16930" y="206"/>
                    <a:pt x="15851" y="110"/>
                  </a:cubicBezTo>
                  <a:cubicBezTo>
                    <a:pt x="14617" y="0"/>
                    <a:pt x="13796" y="116"/>
                    <a:pt x="12641" y="1987"/>
                  </a:cubicBezTo>
                  <a:cubicBezTo>
                    <a:pt x="11713" y="3489"/>
                    <a:pt x="1301" y="28348"/>
                    <a:pt x="0" y="311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 sz="2400"/>
            </a:p>
          </p:txBody>
        </p:sp>
        <p:sp>
          <p:nvSpPr>
            <p:cNvPr id="5" name="Freeform 4"/>
            <p:cNvSpPr>
              <a:spLocks/>
            </p:cNvSpPr>
            <p:nvPr/>
          </p:nvSpPr>
          <p:spPr bwMode="auto">
            <a:xfrm>
              <a:off x="6237289" y="877888"/>
              <a:ext cx="1482725" cy="1208088"/>
            </a:xfrm>
            <a:custGeom>
              <a:avLst/>
              <a:gdLst>
                <a:gd name="T0" fmla="*/ 2822 w 77498"/>
                <a:gd name="T1" fmla="*/ 16899 h 61954"/>
                <a:gd name="T2" fmla="*/ 52 w 77498"/>
                <a:gd name="T3" fmla="*/ 19792 h 61954"/>
                <a:gd name="T4" fmla="*/ 819 w 77498"/>
                <a:gd name="T5" fmla="*/ 21691 h 61954"/>
                <a:gd name="T6" fmla="*/ 3032 w 77498"/>
                <a:gd name="T7" fmla="*/ 22440 h 61954"/>
                <a:gd name="T8" fmla="*/ 16373 w 77498"/>
                <a:gd name="T9" fmla="*/ 24724 h 61954"/>
                <a:gd name="T10" fmla="*/ 17928 w 77498"/>
                <a:gd name="T11" fmla="*/ 25245 h 61954"/>
                <a:gd name="T12" fmla="*/ 18729 w 77498"/>
                <a:gd name="T13" fmla="*/ 26064 h 61954"/>
                <a:gd name="T14" fmla="*/ 18774 w 77498"/>
                <a:gd name="T15" fmla="*/ 27411 h 61954"/>
                <a:gd name="T16" fmla="*/ 5568 w 77498"/>
                <a:gd name="T17" fmla="*/ 57254 h 61954"/>
                <a:gd name="T18" fmla="*/ 9448 w 77498"/>
                <a:gd name="T19" fmla="*/ 60407 h 61954"/>
                <a:gd name="T20" fmla="*/ 74298 w 77498"/>
                <a:gd name="T21" fmla="*/ 5857 h 61954"/>
                <a:gd name="T22" fmla="*/ 77181 w 77498"/>
                <a:gd name="T23" fmla="*/ 1408 h 61954"/>
                <a:gd name="T24" fmla="*/ 74048 w 77498"/>
                <a:gd name="T25" fmla="*/ 207 h 61954"/>
                <a:gd name="T26" fmla="*/ 2822 w 77498"/>
                <a:gd name="T27" fmla="*/ 16899 h 6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7498" h="61954">
                  <a:moveTo>
                    <a:pt x="2822" y="16899"/>
                  </a:moveTo>
                  <a:cubicBezTo>
                    <a:pt x="910" y="17502"/>
                    <a:pt x="0" y="18711"/>
                    <a:pt x="52" y="19792"/>
                  </a:cubicBezTo>
                  <a:cubicBezTo>
                    <a:pt x="111" y="21030"/>
                    <a:pt x="373" y="21303"/>
                    <a:pt x="819" y="21691"/>
                  </a:cubicBezTo>
                  <a:cubicBezTo>
                    <a:pt x="1195" y="22018"/>
                    <a:pt x="2056" y="22248"/>
                    <a:pt x="3032" y="22440"/>
                  </a:cubicBezTo>
                  <a:cubicBezTo>
                    <a:pt x="6528" y="23127"/>
                    <a:pt x="12842" y="23927"/>
                    <a:pt x="16373" y="24724"/>
                  </a:cubicBezTo>
                  <a:cubicBezTo>
                    <a:pt x="17214" y="24914"/>
                    <a:pt x="17465" y="24955"/>
                    <a:pt x="17928" y="25245"/>
                  </a:cubicBezTo>
                  <a:cubicBezTo>
                    <a:pt x="18251" y="25447"/>
                    <a:pt x="18579" y="25713"/>
                    <a:pt x="18729" y="26064"/>
                  </a:cubicBezTo>
                  <a:cubicBezTo>
                    <a:pt x="18905" y="26477"/>
                    <a:pt x="18907" y="26990"/>
                    <a:pt x="18774" y="27411"/>
                  </a:cubicBezTo>
                  <a:cubicBezTo>
                    <a:pt x="15374" y="38179"/>
                    <a:pt x="6047" y="54986"/>
                    <a:pt x="5568" y="57254"/>
                  </a:cubicBezTo>
                  <a:cubicBezTo>
                    <a:pt x="4934" y="60258"/>
                    <a:pt x="5768" y="61954"/>
                    <a:pt x="9448" y="60407"/>
                  </a:cubicBezTo>
                  <a:cubicBezTo>
                    <a:pt x="11372" y="59598"/>
                    <a:pt x="73017" y="7217"/>
                    <a:pt x="74298" y="5857"/>
                  </a:cubicBezTo>
                  <a:cubicBezTo>
                    <a:pt x="76590" y="3424"/>
                    <a:pt x="77498" y="2297"/>
                    <a:pt x="77181" y="1408"/>
                  </a:cubicBezTo>
                  <a:cubicBezTo>
                    <a:pt x="76686" y="419"/>
                    <a:pt x="75085" y="0"/>
                    <a:pt x="74048" y="207"/>
                  </a:cubicBezTo>
                  <a:cubicBezTo>
                    <a:pt x="48848" y="5257"/>
                    <a:pt x="6348" y="16057"/>
                    <a:pt x="2822" y="168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 sz="2400"/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6962776" y="1487488"/>
              <a:ext cx="369888" cy="614363"/>
            </a:xfrm>
            <a:custGeom>
              <a:avLst/>
              <a:gdLst>
                <a:gd name="T0" fmla="*/ 10254 w 19378"/>
                <a:gd name="T1" fmla="*/ 4532 h 31464"/>
                <a:gd name="T2" fmla="*/ 11019 w 19378"/>
                <a:gd name="T3" fmla="*/ 9801 h 31464"/>
                <a:gd name="T4" fmla="*/ 11726 w 19378"/>
                <a:gd name="T5" fmla="*/ 15864 h 31464"/>
                <a:gd name="T6" fmla="*/ 5721 w 19378"/>
                <a:gd name="T7" fmla="*/ 8123 h 31464"/>
                <a:gd name="T8" fmla="*/ 659 w 19378"/>
                <a:gd name="T9" fmla="*/ 12980 h 31464"/>
                <a:gd name="T10" fmla="*/ 15380 w 19378"/>
                <a:gd name="T11" fmla="*/ 30108 h 31464"/>
                <a:gd name="T12" fmla="*/ 17230 w 19378"/>
                <a:gd name="T13" fmla="*/ 31435 h 31464"/>
                <a:gd name="T14" fmla="*/ 19025 w 19378"/>
                <a:gd name="T15" fmla="*/ 26725 h 31464"/>
                <a:gd name="T16" fmla="*/ 16170 w 19378"/>
                <a:gd name="T17" fmla="*/ 0 h 31464"/>
                <a:gd name="T18" fmla="*/ 10254 w 19378"/>
                <a:gd name="T19" fmla="*/ 4532 h 3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378" h="31464">
                  <a:moveTo>
                    <a:pt x="10254" y="4532"/>
                  </a:moveTo>
                  <a:cubicBezTo>
                    <a:pt x="10431" y="5592"/>
                    <a:pt x="10727" y="7807"/>
                    <a:pt x="11019" y="9801"/>
                  </a:cubicBezTo>
                  <a:lnTo>
                    <a:pt x="11726" y="15864"/>
                  </a:lnTo>
                  <a:lnTo>
                    <a:pt x="5721" y="8123"/>
                  </a:lnTo>
                  <a:lnTo>
                    <a:pt x="659" y="12980"/>
                  </a:lnTo>
                  <a:cubicBezTo>
                    <a:pt x="0" y="12786"/>
                    <a:pt x="13380" y="28112"/>
                    <a:pt x="15380" y="30108"/>
                  </a:cubicBezTo>
                  <a:cubicBezTo>
                    <a:pt x="16123" y="30850"/>
                    <a:pt x="16873" y="31435"/>
                    <a:pt x="17230" y="31435"/>
                  </a:cubicBezTo>
                  <a:cubicBezTo>
                    <a:pt x="19378" y="31464"/>
                    <a:pt x="19101" y="28136"/>
                    <a:pt x="19025" y="26725"/>
                  </a:cubicBezTo>
                  <a:cubicBezTo>
                    <a:pt x="18758" y="21769"/>
                    <a:pt x="16625" y="1343"/>
                    <a:pt x="16170" y="0"/>
                  </a:cubicBezTo>
                  <a:cubicBezTo>
                    <a:pt x="15552" y="412"/>
                    <a:pt x="11284" y="3590"/>
                    <a:pt x="10254" y="45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 sz="2400"/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4801" y="1444732"/>
            <a:ext cx="512152" cy="5121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23416" y="500295"/>
            <a:ext cx="367368" cy="3630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4801" y="932580"/>
            <a:ext cx="512152" cy="51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5943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392500" y="2040965"/>
            <a:ext cx="5486400" cy="274320"/>
          </a:xfrm>
        </p:spPr>
        <p:txBody>
          <a:bodyPr anchor="ctr"/>
          <a:lstStyle>
            <a:lvl1pPr marL="0" indent="0">
              <a:buNone/>
              <a:defRPr sz="2000" baseline="0"/>
            </a:lvl1pPr>
          </a:lstStyle>
          <a:p>
            <a:pPr lvl="0"/>
            <a:r>
              <a:rPr lang="en-US" dirty="0"/>
              <a:t>Research Institute</a:t>
            </a:r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392500" y="1724133"/>
            <a:ext cx="5486400" cy="274320"/>
          </a:xfrm>
        </p:spPr>
        <p:txBody>
          <a:bodyPr anchor="ctr"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392500" y="2357797"/>
            <a:ext cx="5486400" cy="274320"/>
          </a:xfrm>
        </p:spPr>
        <p:txBody>
          <a:bodyPr anchor="ctr"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Tel: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1392500" y="2674627"/>
            <a:ext cx="5486400" cy="274320"/>
          </a:xfrm>
        </p:spPr>
        <p:txBody>
          <a:bodyPr anchor="ctr"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1392500" y="1407301"/>
            <a:ext cx="5486400" cy="274320"/>
          </a:xfrm>
        </p:spPr>
        <p:txBody>
          <a:bodyPr anchor="ctr">
            <a:noAutofit/>
          </a:bodyPr>
          <a:lstStyle>
            <a:lvl1pPr marL="0" indent="0">
              <a:buNone/>
              <a:defRPr sz="2000" b="1" baseline="0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6" hasCustomPrompt="1"/>
          </p:nvPr>
        </p:nvSpPr>
        <p:spPr>
          <a:xfrm>
            <a:off x="1391477" y="4254673"/>
            <a:ext cx="5486400" cy="274320"/>
          </a:xfrm>
        </p:spPr>
        <p:txBody>
          <a:bodyPr anchor="ctr"/>
          <a:lstStyle>
            <a:lvl1pPr marL="0" indent="0">
              <a:buNone/>
              <a:defRPr sz="2000" baseline="0"/>
            </a:lvl1pPr>
          </a:lstStyle>
          <a:p>
            <a:pPr lvl="0"/>
            <a:r>
              <a:rPr lang="en-US" dirty="0"/>
              <a:t>Research Institute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1391477" y="3937848"/>
            <a:ext cx="5486400" cy="274320"/>
          </a:xfrm>
        </p:spPr>
        <p:txBody>
          <a:bodyPr anchor="ctr"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1391477" y="4571499"/>
            <a:ext cx="5486400" cy="274320"/>
          </a:xfrm>
        </p:spPr>
        <p:txBody>
          <a:bodyPr anchor="ctr"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Tel: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29" hasCustomPrompt="1"/>
          </p:nvPr>
        </p:nvSpPr>
        <p:spPr>
          <a:xfrm>
            <a:off x="1391477" y="4888324"/>
            <a:ext cx="5486400" cy="274320"/>
          </a:xfrm>
        </p:spPr>
        <p:txBody>
          <a:bodyPr anchor="ctr"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1391477" y="3621023"/>
            <a:ext cx="5486400" cy="274320"/>
          </a:xfrm>
        </p:spPr>
        <p:txBody>
          <a:bodyPr anchor="ctr">
            <a:noAutofit/>
          </a:bodyPr>
          <a:lstStyle>
            <a:lvl1pPr marL="0" indent="0">
              <a:buNone/>
              <a:defRPr sz="2000" b="1" baseline="0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39"/>
          <p:cNvSpPr>
            <a:spLocks noGrp="1"/>
          </p:cNvSpPr>
          <p:nvPr>
            <p:ph type="body" sz="quarter" idx="31" hasCustomPrompt="1"/>
          </p:nvPr>
        </p:nvSpPr>
        <p:spPr>
          <a:xfrm>
            <a:off x="7056107" y="1407326"/>
            <a:ext cx="3657600" cy="1541621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/>
            </a:lvl1pPr>
          </a:lstStyle>
          <a:p>
            <a:pPr lvl="0"/>
            <a:r>
              <a:rPr lang="en-US" dirty="0"/>
              <a:t>Insert Research Institute logo here </a:t>
            </a:r>
          </a:p>
        </p:txBody>
      </p:sp>
      <p:sp>
        <p:nvSpPr>
          <p:cNvPr id="17" name="Text Placeholder 39"/>
          <p:cNvSpPr>
            <a:spLocks noGrp="1"/>
          </p:cNvSpPr>
          <p:nvPr>
            <p:ph type="body" sz="quarter" idx="32" hasCustomPrompt="1"/>
          </p:nvPr>
        </p:nvSpPr>
        <p:spPr>
          <a:xfrm>
            <a:off x="7056107" y="3621022"/>
            <a:ext cx="3657600" cy="154162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/>
            </a:lvl1pPr>
          </a:lstStyle>
          <a:p>
            <a:pPr lvl="0"/>
            <a:r>
              <a:rPr lang="en-US" dirty="0"/>
              <a:t>Insert Research Institute logo here 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295467" y="444620"/>
            <a:ext cx="2456122" cy="605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3333" b="1" kern="1200" baseline="0" dirty="0">
                <a:solidFill>
                  <a:srgbClr val="003087"/>
                </a:solidFill>
                <a:latin typeface="Open Sans"/>
                <a:ea typeface="+mj-ea"/>
                <a:cs typeface="Open Sans"/>
              </a:rPr>
              <a:t>Contact us</a:t>
            </a:r>
          </a:p>
        </p:txBody>
      </p:sp>
    </p:spTree>
    <p:extLst>
      <p:ext uri="{BB962C8B-B14F-4D97-AF65-F5344CB8AC3E}">
        <p14:creationId xmlns:p14="http://schemas.microsoft.com/office/powerpoint/2010/main" val="8652609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Back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5819399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6214347" y="2660915"/>
            <a:ext cx="26194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3200" b="1" kern="1200" baseline="0" dirty="0">
                <a:solidFill>
                  <a:srgbClr val="003087"/>
                </a:solidFill>
                <a:latin typeface="Open Sans"/>
                <a:ea typeface="+mj-ea"/>
                <a:cs typeface="Open Sans"/>
              </a:rPr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075AD7-A0FE-C44E-AF02-9867EA4F9B5F}"/>
              </a:ext>
            </a:extLst>
          </p:cNvPr>
          <p:cNvSpPr/>
          <p:nvPr userDrawn="1"/>
        </p:nvSpPr>
        <p:spPr>
          <a:xfrm>
            <a:off x="6282105" y="3782579"/>
            <a:ext cx="1794594" cy="3181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467" b="0" kern="1200" baseline="0" dirty="0">
                <a:solidFill>
                  <a:srgbClr val="003087"/>
                </a:solidFill>
                <a:latin typeface="Open Sans"/>
                <a:ea typeface="+mj-ea"/>
                <a:cs typeface="Open Sans"/>
              </a:rPr>
              <a:t>www.a-star.edu.sg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B7ABC79-F056-DF4F-8786-B9175747C5D5}"/>
              </a:ext>
            </a:extLst>
          </p:cNvPr>
          <p:cNvCxnSpPr/>
          <p:nvPr userDrawn="1"/>
        </p:nvCxnSpPr>
        <p:spPr>
          <a:xfrm>
            <a:off x="6384032" y="3717032"/>
            <a:ext cx="2400267" cy="0"/>
          </a:xfrm>
          <a:prstGeom prst="line">
            <a:avLst/>
          </a:prstGeom>
          <a:ln w="3175">
            <a:solidFill>
              <a:srgbClr val="0030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 userDrawn="1"/>
        </p:nvGrpSpPr>
        <p:grpSpPr>
          <a:xfrm>
            <a:off x="1100511" y="5157193"/>
            <a:ext cx="1585647" cy="1870860"/>
            <a:chOff x="6237289" y="352425"/>
            <a:chExt cx="1482725" cy="1749426"/>
          </a:xfrm>
          <a:solidFill>
            <a:schemeClr val="bg1">
              <a:alpha val="30000"/>
            </a:schemeClr>
          </a:solidFill>
        </p:grpSpPr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6813551" y="352425"/>
              <a:ext cx="392113" cy="608013"/>
            </a:xfrm>
            <a:custGeom>
              <a:avLst/>
              <a:gdLst>
                <a:gd name="T0" fmla="*/ 0 w 20519"/>
                <a:gd name="T1" fmla="*/ 31117 h 31117"/>
                <a:gd name="T2" fmla="*/ 7930 w 20519"/>
                <a:gd name="T3" fmla="*/ 29523 h 31117"/>
                <a:gd name="T4" fmla="*/ 12909 w 20519"/>
                <a:gd name="T5" fmla="*/ 18540 h 31117"/>
                <a:gd name="T6" fmla="*/ 13469 w 20519"/>
                <a:gd name="T7" fmla="*/ 27844 h 31117"/>
                <a:gd name="T8" fmla="*/ 20519 w 20519"/>
                <a:gd name="T9" fmla="*/ 26711 h 31117"/>
                <a:gd name="T10" fmla="*/ 18322 w 20519"/>
                <a:gd name="T11" fmla="*/ 2222 h 31117"/>
                <a:gd name="T12" fmla="*/ 15851 w 20519"/>
                <a:gd name="T13" fmla="*/ 110 h 31117"/>
                <a:gd name="T14" fmla="*/ 12641 w 20519"/>
                <a:gd name="T15" fmla="*/ 1987 h 31117"/>
                <a:gd name="T16" fmla="*/ 0 w 20519"/>
                <a:gd name="T17" fmla="*/ 31117 h 3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519" h="31117">
                  <a:moveTo>
                    <a:pt x="0" y="31117"/>
                  </a:moveTo>
                  <a:cubicBezTo>
                    <a:pt x="298" y="31099"/>
                    <a:pt x="6477" y="29852"/>
                    <a:pt x="7930" y="29523"/>
                  </a:cubicBezTo>
                  <a:lnTo>
                    <a:pt x="12909" y="18540"/>
                  </a:lnTo>
                  <a:lnTo>
                    <a:pt x="13469" y="27844"/>
                  </a:lnTo>
                  <a:lnTo>
                    <a:pt x="20519" y="26711"/>
                  </a:lnTo>
                  <a:cubicBezTo>
                    <a:pt x="20284" y="25516"/>
                    <a:pt x="18791" y="3962"/>
                    <a:pt x="18322" y="2222"/>
                  </a:cubicBezTo>
                  <a:cubicBezTo>
                    <a:pt x="17820" y="364"/>
                    <a:pt x="16930" y="206"/>
                    <a:pt x="15851" y="110"/>
                  </a:cubicBezTo>
                  <a:cubicBezTo>
                    <a:pt x="14617" y="0"/>
                    <a:pt x="13796" y="116"/>
                    <a:pt x="12641" y="1987"/>
                  </a:cubicBezTo>
                  <a:cubicBezTo>
                    <a:pt x="11713" y="3489"/>
                    <a:pt x="1301" y="28348"/>
                    <a:pt x="0" y="311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 sz="2400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6237289" y="877888"/>
              <a:ext cx="1482725" cy="1208088"/>
            </a:xfrm>
            <a:custGeom>
              <a:avLst/>
              <a:gdLst>
                <a:gd name="T0" fmla="*/ 2822 w 77498"/>
                <a:gd name="T1" fmla="*/ 16899 h 61954"/>
                <a:gd name="T2" fmla="*/ 52 w 77498"/>
                <a:gd name="T3" fmla="*/ 19792 h 61954"/>
                <a:gd name="T4" fmla="*/ 819 w 77498"/>
                <a:gd name="T5" fmla="*/ 21691 h 61954"/>
                <a:gd name="T6" fmla="*/ 3032 w 77498"/>
                <a:gd name="T7" fmla="*/ 22440 h 61954"/>
                <a:gd name="T8" fmla="*/ 16373 w 77498"/>
                <a:gd name="T9" fmla="*/ 24724 h 61954"/>
                <a:gd name="T10" fmla="*/ 17928 w 77498"/>
                <a:gd name="T11" fmla="*/ 25245 h 61954"/>
                <a:gd name="T12" fmla="*/ 18729 w 77498"/>
                <a:gd name="T13" fmla="*/ 26064 h 61954"/>
                <a:gd name="T14" fmla="*/ 18774 w 77498"/>
                <a:gd name="T15" fmla="*/ 27411 h 61954"/>
                <a:gd name="T16" fmla="*/ 5568 w 77498"/>
                <a:gd name="T17" fmla="*/ 57254 h 61954"/>
                <a:gd name="T18" fmla="*/ 9448 w 77498"/>
                <a:gd name="T19" fmla="*/ 60407 h 61954"/>
                <a:gd name="T20" fmla="*/ 74298 w 77498"/>
                <a:gd name="T21" fmla="*/ 5857 h 61954"/>
                <a:gd name="T22" fmla="*/ 77181 w 77498"/>
                <a:gd name="T23" fmla="*/ 1408 h 61954"/>
                <a:gd name="T24" fmla="*/ 74048 w 77498"/>
                <a:gd name="T25" fmla="*/ 207 h 61954"/>
                <a:gd name="T26" fmla="*/ 2822 w 77498"/>
                <a:gd name="T27" fmla="*/ 16899 h 6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7498" h="61954">
                  <a:moveTo>
                    <a:pt x="2822" y="16899"/>
                  </a:moveTo>
                  <a:cubicBezTo>
                    <a:pt x="910" y="17502"/>
                    <a:pt x="0" y="18711"/>
                    <a:pt x="52" y="19792"/>
                  </a:cubicBezTo>
                  <a:cubicBezTo>
                    <a:pt x="111" y="21030"/>
                    <a:pt x="373" y="21303"/>
                    <a:pt x="819" y="21691"/>
                  </a:cubicBezTo>
                  <a:cubicBezTo>
                    <a:pt x="1195" y="22018"/>
                    <a:pt x="2056" y="22248"/>
                    <a:pt x="3032" y="22440"/>
                  </a:cubicBezTo>
                  <a:cubicBezTo>
                    <a:pt x="6528" y="23127"/>
                    <a:pt x="12842" y="23927"/>
                    <a:pt x="16373" y="24724"/>
                  </a:cubicBezTo>
                  <a:cubicBezTo>
                    <a:pt x="17214" y="24914"/>
                    <a:pt x="17465" y="24955"/>
                    <a:pt x="17928" y="25245"/>
                  </a:cubicBezTo>
                  <a:cubicBezTo>
                    <a:pt x="18251" y="25447"/>
                    <a:pt x="18579" y="25713"/>
                    <a:pt x="18729" y="26064"/>
                  </a:cubicBezTo>
                  <a:cubicBezTo>
                    <a:pt x="18905" y="26477"/>
                    <a:pt x="18907" y="26990"/>
                    <a:pt x="18774" y="27411"/>
                  </a:cubicBezTo>
                  <a:cubicBezTo>
                    <a:pt x="15374" y="38179"/>
                    <a:pt x="6047" y="54986"/>
                    <a:pt x="5568" y="57254"/>
                  </a:cubicBezTo>
                  <a:cubicBezTo>
                    <a:pt x="4934" y="60258"/>
                    <a:pt x="5768" y="61954"/>
                    <a:pt x="9448" y="60407"/>
                  </a:cubicBezTo>
                  <a:cubicBezTo>
                    <a:pt x="11372" y="59598"/>
                    <a:pt x="73017" y="7217"/>
                    <a:pt x="74298" y="5857"/>
                  </a:cubicBezTo>
                  <a:cubicBezTo>
                    <a:pt x="76590" y="3424"/>
                    <a:pt x="77498" y="2297"/>
                    <a:pt x="77181" y="1408"/>
                  </a:cubicBezTo>
                  <a:cubicBezTo>
                    <a:pt x="76686" y="419"/>
                    <a:pt x="75085" y="0"/>
                    <a:pt x="74048" y="207"/>
                  </a:cubicBezTo>
                  <a:cubicBezTo>
                    <a:pt x="48848" y="5257"/>
                    <a:pt x="6348" y="16057"/>
                    <a:pt x="2822" y="168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 sz="2400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6962776" y="1487488"/>
              <a:ext cx="369888" cy="614363"/>
            </a:xfrm>
            <a:custGeom>
              <a:avLst/>
              <a:gdLst>
                <a:gd name="T0" fmla="*/ 10254 w 19378"/>
                <a:gd name="T1" fmla="*/ 4532 h 31464"/>
                <a:gd name="T2" fmla="*/ 11019 w 19378"/>
                <a:gd name="T3" fmla="*/ 9801 h 31464"/>
                <a:gd name="T4" fmla="*/ 11726 w 19378"/>
                <a:gd name="T5" fmla="*/ 15864 h 31464"/>
                <a:gd name="T6" fmla="*/ 5721 w 19378"/>
                <a:gd name="T7" fmla="*/ 8123 h 31464"/>
                <a:gd name="T8" fmla="*/ 659 w 19378"/>
                <a:gd name="T9" fmla="*/ 12980 h 31464"/>
                <a:gd name="T10" fmla="*/ 15380 w 19378"/>
                <a:gd name="T11" fmla="*/ 30108 h 31464"/>
                <a:gd name="T12" fmla="*/ 17230 w 19378"/>
                <a:gd name="T13" fmla="*/ 31435 h 31464"/>
                <a:gd name="T14" fmla="*/ 19025 w 19378"/>
                <a:gd name="T15" fmla="*/ 26725 h 31464"/>
                <a:gd name="T16" fmla="*/ 16170 w 19378"/>
                <a:gd name="T17" fmla="*/ 0 h 31464"/>
                <a:gd name="T18" fmla="*/ 10254 w 19378"/>
                <a:gd name="T19" fmla="*/ 4532 h 3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378" h="31464">
                  <a:moveTo>
                    <a:pt x="10254" y="4532"/>
                  </a:moveTo>
                  <a:cubicBezTo>
                    <a:pt x="10431" y="5592"/>
                    <a:pt x="10727" y="7807"/>
                    <a:pt x="11019" y="9801"/>
                  </a:cubicBezTo>
                  <a:lnTo>
                    <a:pt x="11726" y="15864"/>
                  </a:lnTo>
                  <a:lnTo>
                    <a:pt x="5721" y="8123"/>
                  </a:lnTo>
                  <a:lnTo>
                    <a:pt x="659" y="12980"/>
                  </a:lnTo>
                  <a:cubicBezTo>
                    <a:pt x="0" y="12786"/>
                    <a:pt x="13380" y="28112"/>
                    <a:pt x="15380" y="30108"/>
                  </a:cubicBezTo>
                  <a:cubicBezTo>
                    <a:pt x="16123" y="30850"/>
                    <a:pt x="16873" y="31435"/>
                    <a:pt x="17230" y="31435"/>
                  </a:cubicBezTo>
                  <a:cubicBezTo>
                    <a:pt x="19378" y="31464"/>
                    <a:pt x="19101" y="28136"/>
                    <a:pt x="19025" y="26725"/>
                  </a:cubicBezTo>
                  <a:cubicBezTo>
                    <a:pt x="18758" y="21769"/>
                    <a:pt x="16625" y="1343"/>
                    <a:pt x="16170" y="0"/>
                  </a:cubicBezTo>
                  <a:cubicBezTo>
                    <a:pt x="15552" y="412"/>
                    <a:pt x="11284" y="3590"/>
                    <a:pt x="10254" y="45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SG" sz="2400"/>
            </a:p>
          </p:txBody>
        </p:sp>
      </p:grpSp>
      <p:sp>
        <p:nvSpPr>
          <p:cNvPr id="22" name="TextBox 21"/>
          <p:cNvSpPr txBox="1"/>
          <p:nvPr userDrawn="1"/>
        </p:nvSpPr>
        <p:spPr>
          <a:xfrm rot="16200000">
            <a:off x="-868469" y="4915393"/>
            <a:ext cx="2601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spc="133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POWERING DISCOVERIES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349" y="508466"/>
            <a:ext cx="361539" cy="35728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286" y="1493673"/>
            <a:ext cx="399364" cy="39295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889" y="1010831"/>
            <a:ext cx="388379" cy="370624"/>
          </a:xfrm>
          <a:prstGeom prst="rect">
            <a:avLst/>
          </a:prstGeom>
        </p:spPr>
      </p:pic>
      <p:pic>
        <p:nvPicPr>
          <p:cNvPr id="26" name="Picture 25" descr="AStar_Logo_RGB_LowRes.png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8023" y="543946"/>
            <a:ext cx="2304255" cy="72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984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ver">
    <p:bg>
      <p:bgPr>
        <a:blipFill dpi="0"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480043" y="1718455"/>
            <a:ext cx="5376599" cy="2244711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3867" b="1" cap="all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 smtClean="0"/>
              <a:t>TITLE IN OPEN SANS, BOLD, CAPS,</a:t>
            </a:r>
            <a:br>
              <a:rPr lang="en-US" dirty="0" smtClean="0"/>
            </a:br>
            <a:r>
              <a:rPr lang="en-US" dirty="0" smtClean="0"/>
              <a:t>SIZE 29,</a:t>
            </a:r>
            <a:br>
              <a:rPr lang="en-US" dirty="0" smtClean="0"/>
            </a:br>
            <a:r>
              <a:rPr lang="en-US" dirty="0" smtClean="0"/>
              <a:t>left ALIGN</a:t>
            </a:r>
            <a:endParaRPr lang="en-GB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3CA90A6-A426-EA4C-9C16-C8BD80098F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80044" y="6021288"/>
            <a:ext cx="2335585" cy="384043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CE97A19-E0D7-CD47-9414-E73C0F164E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0044" y="4613188"/>
            <a:ext cx="5376597" cy="638400"/>
          </a:xfrm>
        </p:spPr>
        <p:txBody>
          <a:bodyPr>
            <a:normAutofit/>
          </a:bodyPr>
          <a:lstStyle>
            <a:lvl1pPr marL="0" indent="0" algn="l">
              <a:buNone/>
              <a:defRPr sz="1867" b="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/>
              <a:t>Designation, </a:t>
            </a:r>
            <a:r>
              <a:rPr lang="en-US" dirty="0" smtClean="0"/>
              <a:t>Department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85EE222-D0FA-3B43-9135-02B23C7407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44" y="4293097"/>
            <a:ext cx="5376597" cy="384935"/>
          </a:xfrm>
        </p:spPr>
        <p:txBody>
          <a:bodyPr>
            <a:normAutofit/>
          </a:bodyPr>
          <a:lstStyle>
            <a:lvl1pPr marL="0" indent="0" algn="l">
              <a:buNone/>
              <a:defRPr sz="2133" b="1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/>
              <a:t>Name of Presenter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CB518A3-39CE-3A43-91A3-E855A204ED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80044" y="5270258"/>
            <a:ext cx="5376597" cy="749263"/>
          </a:xfrm>
        </p:spPr>
        <p:txBody>
          <a:bodyPr>
            <a:normAutofit/>
          </a:bodyPr>
          <a:lstStyle>
            <a:lvl1pPr marL="0" indent="0" algn="l">
              <a:buNone/>
              <a:defRPr sz="1867" b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/>
              <a:t>RI / Entity / Programme</a:t>
            </a:r>
          </a:p>
        </p:txBody>
      </p:sp>
    </p:spTree>
    <p:extLst>
      <p:ext uri="{BB962C8B-B14F-4D97-AF65-F5344CB8AC3E}">
        <p14:creationId xmlns:p14="http://schemas.microsoft.com/office/powerpoint/2010/main" val="391267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1" orient="horz" pos="368" userDrawn="1">
          <p15:clr>
            <a:srgbClr val="FBAE40"/>
          </p15:clr>
        </p15:guide>
        <p15:guide id="4" orient="horz" pos="4051" userDrawn="1">
          <p15:clr>
            <a:srgbClr val="FBAE40"/>
          </p15:clr>
        </p15:guide>
        <p15:guide id="5" pos="7379" userDrawn="1">
          <p15:clr>
            <a:srgbClr val="FBAE40"/>
          </p15:clr>
        </p15:guide>
        <p15:guide id="6" pos="3984" userDrawn="1">
          <p15:clr>
            <a:srgbClr val="FBAE40"/>
          </p15:clr>
        </p15:guide>
        <p15:guide id="10" orient="horz" pos="875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19326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 with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47336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hank You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lelogram 2">
            <a:extLst>
              <a:ext uri="{FF2B5EF4-FFF2-40B4-BE49-F238E27FC236}">
                <a16:creationId xmlns:a16="http://schemas.microsoft.com/office/drawing/2014/main" id="{E7A0B38E-5E87-4877-A3EF-76E690369CE6}"/>
              </a:ext>
            </a:extLst>
          </p:cNvPr>
          <p:cNvSpPr/>
          <p:nvPr userDrawn="1"/>
        </p:nvSpPr>
        <p:spPr>
          <a:xfrm>
            <a:off x="5270501" y="3737693"/>
            <a:ext cx="2916596" cy="289236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5"/>
          </a:p>
        </p:txBody>
      </p:sp>
      <p:sp useBgFill="1">
        <p:nvSpPr>
          <p:cNvPr id="4" name="Parallelogram 3">
            <a:extLst>
              <a:ext uri="{FF2B5EF4-FFF2-40B4-BE49-F238E27FC236}">
                <a16:creationId xmlns:a16="http://schemas.microsoft.com/office/drawing/2014/main" id="{8EE93618-F05F-4F3E-B863-E0B44E4F81CC}"/>
              </a:ext>
            </a:extLst>
          </p:cNvPr>
          <p:cNvSpPr/>
          <p:nvPr userDrawn="1"/>
        </p:nvSpPr>
        <p:spPr>
          <a:xfrm>
            <a:off x="4655841" y="3696277"/>
            <a:ext cx="3531256" cy="395780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5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C20B79-8CCE-41B7-9E33-84CC4DA12000}"/>
              </a:ext>
            </a:extLst>
          </p:cNvPr>
          <p:cNvSpPr txBox="1"/>
          <p:nvPr userDrawn="1"/>
        </p:nvSpPr>
        <p:spPr>
          <a:xfrm>
            <a:off x="4591423" y="3588891"/>
            <a:ext cx="3009157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67" dirty="0">
                <a:solidFill>
                  <a:schemeClr val="bg1"/>
                </a:solidFill>
                <a:latin typeface="+mn-lt"/>
                <a:cs typeface="Open Sans" panose="020B0606030504020204" pitchFamily="34" charset="0"/>
              </a:rPr>
              <a:t>for your attention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345981-4B96-48CD-BFED-50F92B2CB89F}"/>
              </a:ext>
            </a:extLst>
          </p:cNvPr>
          <p:cNvSpPr/>
          <p:nvPr userDrawn="1"/>
        </p:nvSpPr>
        <p:spPr>
          <a:xfrm>
            <a:off x="4000501" y="3111501"/>
            <a:ext cx="4191001" cy="538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5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307B3E-4016-4876-ADAE-4C3D91DA82A3}"/>
              </a:ext>
            </a:extLst>
          </p:cNvPr>
          <p:cNvSpPr txBox="1"/>
          <p:nvPr userDrawn="1"/>
        </p:nvSpPr>
        <p:spPr>
          <a:xfrm>
            <a:off x="4086134" y="3087789"/>
            <a:ext cx="40197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spc="833" dirty="0">
                <a:solidFill>
                  <a:schemeClr val="accent2"/>
                </a:solidFill>
                <a:latin typeface="+mn-lt"/>
                <a:cs typeface="Open Sans" panose="020B0606030504020204" pitchFamily="34" charset="0"/>
              </a:rPr>
              <a:t>THANK YOU</a:t>
            </a:r>
          </a:p>
        </p:txBody>
      </p:sp>
      <p:sp useBgFill="1">
        <p:nvSpPr>
          <p:cNvPr id="8" name="Rectangle 11">
            <a:extLst>
              <a:ext uri="{FF2B5EF4-FFF2-40B4-BE49-F238E27FC236}">
                <a16:creationId xmlns:a16="http://schemas.microsoft.com/office/drawing/2014/main" id="{5BC5168C-A832-4109-8260-A555A2CECEB1}"/>
              </a:ext>
            </a:extLst>
          </p:cNvPr>
          <p:cNvSpPr/>
          <p:nvPr userDrawn="1"/>
        </p:nvSpPr>
        <p:spPr>
          <a:xfrm>
            <a:off x="2" y="3650110"/>
            <a:ext cx="4655839" cy="609759"/>
          </a:xfrm>
          <a:custGeom>
            <a:avLst/>
            <a:gdLst>
              <a:gd name="connsiteX0" fmla="*/ 0 w 4952998"/>
              <a:gd name="connsiteY0" fmla="*/ 0 h 725270"/>
              <a:gd name="connsiteX1" fmla="*/ 4952998 w 4952998"/>
              <a:gd name="connsiteY1" fmla="*/ 0 h 725270"/>
              <a:gd name="connsiteX2" fmla="*/ 4952998 w 4952998"/>
              <a:gd name="connsiteY2" fmla="*/ 725270 h 725270"/>
              <a:gd name="connsiteX3" fmla="*/ 0 w 4952998"/>
              <a:gd name="connsiteY3" fmla="*/ 725270 h 725270"/>
              <a:gd name="connsiteX4" fmla="*/ 0 w 4952998"/>
              <a:gd name="connsiteY4" fmla="*/ 0 h 725270"/>
              <a:gd name="connsiteX0" fmla="*/ 0 w 4952998"/>
              <a:gd name="connsiteY0" fmla="*/ 0 h 731710"/>
              <a:gd name="connsiteX1" fmla="*/ 4952998 w 4952998"/>
              <a:gd name="connsiteY1" fmla="*/ 0 h 731710"/>
              <a:gd name="connsiteX2" fmla="*/ 4798451 w 4952998"/>
              <a:gd name="connsiteY2" fmla="*/ 731710 h 731710"/>
              <a:gd name="connsiteX3" fmla="*/ 0 w 4952998"/>
              <a:gd name="connsiteY3" fmla="*/ 725270 h 731710"/>
              <a:gd name="connsiteX4" fmla="*/ 0 w 4952998"/>
              <a:gd name="connsiteY4" fmla="*/ 0 h 731710"/>
              <a:gd name="connsiteX0" fmla="*/ 0 w 4998074"/>
              <a:gd name="connsiteY0" fmla="*/ 6439 h 738149"/>
              <a:gd name="connsiteX1" fmla="*/ 4998074 w 4998074"/>
              <a:gd name="connsiteY1" fmla="*/ 0 h 738149"/>
              <a:gd name="connsiteX2" fmla="*/ 4798451 w 4998074"/>
              <a:gd name="connsiteY2" fmla="*/ 738149 h 738149"/>
              <a:gd name="connsiteX3" fmla="*/ 0 w 4998074"/>
              <a:gd name="connsiteY3" fmla="*/ 731709 h 738149"/>
              <a:gd name="connsiteX4" fmla="*/ 0 w 4998074"/>
              <a:gd name="connsiteY4" fmla="*/ 6439 h 738149"/>
              <a:gd name="connsiteX0" fmla="*/ 0 w 4991634"/>
              <a:gd name="connsiteY0" fmla="*/ 0 h 731710"/>
              <a:gd name="connsiteX1" fmla="*/ 4991634 w 4991634"/>
              <a:gd name="connsiteY1" fmla="*/ 6440 h 731710"/>
              <a:gd name="connsiteX2" fmla="*/ 4798451 w 4991634"/>
              <a:gd name="connsiteY2" fmla="*/ 731710 h 731710"/>
              <a:gd name="connsiteX3" fmla="*/ 0 w 4991634"/>
              <a:gd name="connsiteY3" fmla="*/ 725270 h 731710"/>
              <a:gd name="connsiteX4" fmla="*/ 0 w 4991634"/>
              <a:gd name="connsiteY4" fmla="*/ 0 h 73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91634" h="731710">
                <a:moveTo>
                  <a:pt x="0" y="0"/>
                </a:moveTo>
                <a:lnTo>
                  <a:pt x="4991634" y="6440"/>
                </a:lnTo>
                <a:lnTo>
                  <a:pt x="4798451" y="731710"/>
                </a:lnTo>
                <a:lnTo>
                  <a:pt x="0" y="7252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5"/>
          </a:p>
        </p:txBody>
      </p:sp>
      <p:sp useBgFill="1">
        <p:nvSpPr>
          <p:cNvPr id="9" name="Parallelogram 8">
            <a:extLst>
              <a:ext uri="{FF2B5EF4-FFF2-40B4-BE49-F238E27FC236}">
                <a16:creationId xmlns:a16="http://schemas.microsoft.com/office/drawing/2014/main" id="{4F00416E-03D4-4DE8-9106-0A78EED1660E}"/>
              </a:ext>
            </a:extLst>
          </p:cNvPr>
          <p:cNvSpPr/>
          <p:nvPr userDrawn="1"/>
        </p:nvSpPr>
        <p:spPr>
          <a:xfrm>
            <a:off x="7599663" y="3696277"/>
            <a:ext cx="4592339" cy="395780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5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334122-2584-4CE4-8B7D-34768161F5C2}"/>
              </a:ext>
            </a:extLst>
          </p:cNvPr>
          <p:cNvSpPr/>
          <p:nvPr userDrawn="1"/>
        </p:nvSpPr>
        <p:spPr>
          <a:xfrm>
            <a:off x="4000501" y="2921000"/>
            <a:ext cx="4191001" cy="12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5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D80538D-0470-4EDA-B100-5AF6B740939B}"/>
              </a:ext>
            </a:extLst>
          </p:cNvPr>
          <p:cNvSpPr/>
          <p:nvPr userDrawn="1"/>
        </p:nvSpPr>
        <p:spPr>
          <a:xfrm>
            <a:off x="4000501" y="2921000"/>
            <a:ext cx="4191001" cy="12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5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EEB6949-6B88-44BF-8F08-09339DD50E9D}"/>
              </a:ext>
            </a:extLst>
          </p:cNvPr>
          <p:cNvSpPr/>
          <p:nvPr userDrawn="1"/>
        </p:nvSpPr>
        <p:spPr>
          <a:xfrm>
            <a:off x="1" y="0"/>
            <a:ext cx="40004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5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E677D5-1E87-42C5-9887-350B6EC13803}"/>
              </a:ext>
            </a:extLst>
          </p:cNvPr>
          <p:cNvSpPr txBox="1"/>
          <p:nvPr userDrawn="1"/>
        </p:nvSpPr>
        <p:spPr>
          <a:xfrm rot="16200000">
            <a:off x="-868469" y="4915393"/>
            <a:ext cx="2601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spc="133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POWERING DISCOVERIES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FCD924-6914-4784-9074-4246594DCE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349" y="508466"/>
            <a:ext cx="361539" cy="3572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5BEB7F-6C80-4CA0-9BC6-572B000F28C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286" y="1493673"/>
            <a:ext cx="399364" cy="3929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91A440-37EA-45DA-8A74-FEA61693703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889" y="1010831"/>
            <a:ext cx="388379" cy="37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54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" presetClass="emp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 animBg="1"/>
      <p:bldP spid="7" grpId="0"/>
      <p:bldP spid="7" grpId="1"/>
      <p:bldP spid="10" grpId="0" animBg="1"/>
      <p:bldP spid="11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hank You 2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arallelogram 30">
            <a:extLst>
              <a:ext uri="{FF2B5EF4-FFF2-40B4-BE49-F238E27FC236}">
                <a16:creationId xmlns:a16="http://schemas.microsoft.com/office/drawing/2014/main" id="{C024B205-F851-4410-83AE-4EBF0C83AB0C}"/>
              </a:ext>
            </a:extLst>
          </p:cNvPr>
          <p:cNvSpPr/>
          <p:nvPr userDrawn="1"/>
        </p:nvSpPr>
        <p:spPr>
          <a:xfrm>
            <a:off x="5270501" y="4094389"/>
            <a:ext cx="2916596" cy="289236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5"/>
          </a:p>
        </p:txBody>
      </p:sp>
      <p:sp useBgFill="1">
        <p:nvSpPr>
          <p:cNvPr id="32" name="Parallelogram 31">
            <a:extLst>
              <a:ext uri="{FF2B5EF4-FFF2-40B4-BE49-F238E27FC236}">
                <a16:creationId xmlns:a16="http://schemas.microsoft.com/office/drawing/2014/main" id="{FDAD348E-EE32-48B6-A3F2-55F3F725A221}"/>
              </a:ext>
            </a:extLst>
          </p:cNvPr>
          <p:cNvSpPr/>
          <p:nvPr userDrawn="1"/>
        </p:nvSpPr>
        <p:spPr>
          <a:xfrm>
            <a:off x="4655841" y="4052973"/>
            <a:ext cx="3531256" cy="395780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5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94F5FC-9026-4AAB-A413-CC9CE579D5AE}"/>
              </a:ext>
            </a:extLst>
          </p:cNvPr>
          <p:cNvSpPr txBox="1"/>
          <p:nvPr userDrawn="1"/>
        </p:nvSpPr>
        <p:spPr>
          <a:xfrm>
            <a:off x="4591423" y="3945587"/>
            <a:ext cx="3009157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67" dirty="0">
                <a:solidFill>
                  <a:schemeClr val="bg1"/>
                </a:solidFill>
                <a:latin typeface="+mn-lt"/>
                <a:cs typeface="Open Sans" panose="020B0606030504020204" pitchFamily="34" charset="0"/>
              </a:rPr>
              <a:t>for your attention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4F4B668-4AEF-4987-9E21-6E35B8FFF014}"/>
              </a:ext>
            </a:extLst>
          </p:cNvPr>
          <p:cNvSpPr/>
          <p:nvPr userDrawn="1"/>
        </p:nvSpPr>
        <p:spPr>
          <a:xfrm>
            <a:off x="4000501" y="3468197"/>
            <a:ext cx="4191001" cy="538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5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8B31E6D-63D6-43A6-9D73-353C135785DE}"/>
              </a:ext>
            </a:extLst>
          </p:cNvPr>
          <p:cNvSpPr txBox="1"/>
          <p:nvPr userDrawn="1"/>
        </p:nvSpPr>
        <p:spPr>
          <a:xfrm>
            <a:off x="4086134" y="3444485"/>
            <a:ext cx="40197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spc="833" dirty="0">
                <a:solidFill>
                  <a:schemeClr val="accent2"/>
                </a:solidFill>
                <a:latin typeface="+mn-lt"/>
                <a:cs typeface="Open Sans" panose="020B0606030504020204" pitchFamily="34" charset="0"/>
              </a:rPr>
              <a:t>THANK YOU</a:t>
            </a:r>
          </a:p>
        </p:txBody>
      </p:sp>
      <p:sp useBgFill="1">
        <p:nvSpPr>
          <p:cNvPr id="36" name="Rectangle 11">
            <a:extLst>
              <a:ext uri="{FF2B5EF4-FFF2-40B4-BE49-F238E27FC236}">
                <a16:creationId xmlns:a16="http://schemas.microsoft.com/office/drawing/2014/main" id="{FD77B715-4831-488C-978A-343CD5781AF3}"/>
              </a:ext>
            </a:extLst>
          </p:cNvPr>
          <p:cNvSpPr/>
          <p:nvPr userDrawn="1"/>
        </p:nvSpPr>
        <p:spPr>
          <a:xfrm>
            <a:off x="2" y="4006806"/>
            <a:ext cx="4655839" cy="609759"/>
          </a:xfrm>
          <a:custGeom>
            <a:avLst/>
            <a:gdLst>
              <a:gd name="connsiteX0" fmla="*/ 0 w 4952998"/>
              <a:gd name="connsiteY0" fmla="*/ 0 h 725270"/>
              <a:gd name="connsiteX1" fmla="*/ 4952998 w 4952998"/>
              <a:gd name="connsiteY1" fmla="*/ 0 h 725270"/>
              <a:gd name="connsiteX2" fmla="*/ 4952998 w 4952998"/>
              <a:gd name="connsiteY2" fmla="*/ 725270 h 725270"/>
              <a:gd name="connsiteX3" fmla="*/ 0 w 4952998"/>
              <a:gd name="connsiteY3" fmla="*/ 725270 h 725270"/>
              <a:gd name="connsiteX4" fmla="*/ 0 w 4952998"/>
              <a:gd name="connsiteY4" fmla="*/ 0 h 725270"/>
              <a:gd name="connsiteX0" fmla="*/ 0 w 4952998"/>
              <a:gd name="connsiteY0" fmla="*/ 0 h 731710"/>
              <a:gd name="connsiteX1" fmla="*/ 4952998 w 4952998"/>
              <a:gd name="connsiteY1" fmla="*/ 0 h 731710"/>
              <a:gd name="connsiteX2" fmla="*/ 4798451 w 4952998"/>
              <a:gd name="connsiteY2" fmla="*/ 731710 h 731710"/>
              <a:gd name="connsiteX3" fmla="*/ 0 w 4952998"/>
              <a:gd name="connsiteY3" fmla="*/ 725270 h 731710"/>
              <a:gd name="connsiteX4" fmla="*/ 0 w 4952998"/>
              <a:gd name="connsiteY4" fmla="*/ 0 h 731710"/>
              <a:gd name="connsiteX0" fmla="*/ 0 w 4998074"/>
              <a:gd name="connsiteY0" fmla="*/ 6439 h 738149"/>
              <a:gd name="connsiteX1" fmla="*/ 4998074 w 4998074"/>
              <a:gd name="connsiteY1" fmla="*/ 0 h 738149"/>
              <a:gd name="connsiteX2" fmla="*/ 4798451 w 4998074"/>
              <a:gd name="connsiteY2" fmla="*/ 738149 h 738149"/>
              <a:gd name="connsiteX3" fmla="*/ 0 w 4998074"/>
              <a:gd name="connsiteY3" fmla="*/ 731709 h 738149"/>
              <a:gd name="connsiteX4" fmla="*/ 0 w 4998074"/>
              <a:gd name="connsiteY4" fmla="*/ 6439 h 738149"/>
              <a:gd name="connsiteX0" fmla="*/ 0 w 4991634"/>
              <a:gd name="connsiteY0" fmla="*/ 0 h 731710"/>
              <a:gd name="connsiteX1" fmla="*/ 4991634 w 4991634"/>
              <a:gd name="connsiteY1" fmla="*/ 6440 h 731710"/>
              <a:gd name="connsiteX2" fmla="*/ 4798451 w 4991634"/>
              <a:gd name="connsiteY2" fmla="*/ 731710 h 731710"/>
              <a:gd name="connsiteX3" fmla="*/ 0 w 4991634"/>
              <a:gd name="connsiteY3" fmla="*/ 725270 h 731710"/>
              <a:gd name="connsiteX4" fmla="*/ 0 w 4991634"/>
              <a:gd name="connsiteY4" fmla="*/ 0 h 73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91634" h="731710">
                <a:moveTo>
                  <a:pt x="0" y="0"/>
                </a:moveTo>
                <a:lnTo>
                  <a:pt x="4991634" y="6440"/>
                </a:lnTo>
                <a:lnTo>
                  <a:pt x="4798451" y="731710"/>
                </a:lnTo>
                <a:lnTo>
                  <a:pt x="0" y="7252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5"/>
          </a:p>
        </p:txBody>
      </p:sp>
      <p:sp useBgFill="1">
        <p:nvSpPr>
          <p:cNvPr id="37" name="Parallelogram 36">
            <a:extLst>
              <a:ext uri="{FF2B5EF4-FFF2-40B4-BE49-F238E27FC236}">
                <a16:creationId xmlns:a16="http://schemas.microsoft.com/office/drawing/2014/main" id="{F4FF70EA-6978-4758-B988-8EB0F65E53E6}"/>
              </a:ext>
            </a:extLst>
          </p:cNvPr>
          <p:cNvSpPr/>
          <p:nvPr userDrawn="1"/>
        </p:nvSpPr>
        <p:spPr>
          <a:xfrm>
            <a:off x="7599663" y="4052973"/>
            <a:ext cx="4592339" cy="395780"/>
          </a:xfrm>
          <a:prstGeom prst="parallelogram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5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A018F60-4356-4861-8A60-21B5C2BE348F}"/>
              </a:ext>
            </a:extLst>
          </p:cNvPr>
          <p:cNvSpPr/>
          <p:nvPr userDrawn="1"/>
        </p:nvSpPr>
        <p:spPr>
          <a:xfrm>
            <a:off x="4000501" y="3277696"/>
            <a:ext cx="4191001" cy="12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5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CEA95031-CED8-4F88-A07C-09F1A502B0B0}"/>
              </a:ext>
            </a:extLst>
          </p:cNvPr>
          <p:cNvSpPr/>
          <p:nvPr userDrawn="1"/>
        </p:nvSpPr>
        <p:spPr>
          <a:xfrm>
            <a:off x="4000501" y="3277696"/>
            <a:ext cx="4191001" cy="12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5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0C23C225-2BFE-4346-98A3-03D39016E205}"/>
              </a:ext>
            </a:extLst>
          </p:cNvPr>
          <p:cNvSpPr/>
          <p:nvPr userDrawn="1"/>
        </p:nvSpPr>
        <p:spPr>
          <a:xfrm>
            <a:off x="1" y="0"/>
            <a:ext cx="40004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5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F941560-ADC0-4BCA-9190-BC5B33B62EB8}"/>
              </a:ext>
            </a:extLst>
          </p:cNvPr>
          <p:cNvGrpSpPr/>
          <p:nvPr userDrawn="1"/>
        </p:nvGrpSpPr>
        <p:grpSpPr>
          <a:xfrm>
            <a:off x="5017891" y="2226256"/>
            <a:ext cx="2076895" cy="2065409"/>
            <a:chOff x="5362068" y="2702595"/>
            <a:chExt cx="1453822" cy="1445782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8C87862-2A83-4943-9005-3E203650F85F}"/>
                </a:ext>
              </a:extLst>
            </p:cNvPr>
            <p:cNvSpPr/>
            <p:nvPr/>
          </p:nvSpPr>
          <p:spPr>
            <a:xfrm>
              <a:off x="5362069" y="2702595"/>
              <a:ext cx="1445782" cy="144578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4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025F134-B1B4-455F-861C-488A84C65DE2}"/>
                </a:ext>
              </a:extLst>
            </p:cNvPr>
            <p:cNvSpPr/>
            <p:nvPr/>
          </p:nvSpPr>
          <p:spPr>
            <a:xfrm>
              <a:off x="5362068" y="2709105"/>
              <a:ext cx="1453822" cy="726910"/>
            </a:xfrm>
            <a:custGeom>
              <a:avLst/>
              <a:gdLst>
                <a:gd name="connsiteX0" fmla="*/ 726911 w 1453822"/>
                <a:gd name="connsiteY0" fmla="*/ 0 h 726910"/>
                <a:gd name="connsiteX1" fmla="*/ 1453822 w 1453822"/>
                <a:gd name="connsiteY1" fmla="*/ 726910 h 726910"/>
                <a:gd name="connsiteX2" fmla="*/ 1346834 w 1453822"/>
                <a:gd name="connsiteY2" fmla="*/ 726910 h 726910"/>
                <a:gd name="connsiteX3" fmla="*/ 1347541 w 1453822"/>
                <a:gd name="connsiteY3" fmla="*/ 719893 h 726910"/>
                <a:gd name="connsiteX4" fmla="*/ 733930 w 1453822"/>
                <a:gd name="connsiteY4" fmla="*/ 106282 h 726910"/>
                <a:gd name="connsiteX5" fmla="*/ 120319 w 1453822"/>
                <a:gd name="connsiteY5" fmla="*/ 719893 h 726910"/>
                <a:gd name="connsiteX6" fmla="*/ 121027 w 1453822"/>
                <a:gd name="connsiteY6" fmla="*/ 726910 h 726910"/>
                <a:gd name="connsiteX7" fmla="*/ 0 w 1453822"/>
                <a:gd name="connsiteY7" fmla="*/ 726910 h 726910"/>
                <a:gd name="connsiteX8" fmla="*/ 726911 w 1453822"/>
                <a:gd name="connsiteY8" fmla="*/ 0 h 72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822" h="726910">
                  <a:moveTo>
                    <a:pt x="726911" y="0"/>
                  </a:moveTo>
                  <a:cubicBezTo>
                    <a:pt x="1128373" y="0"/>
                    <a:pt x="1453822" y="325449"/>
                    <a:pt x="1453822" y="726910"/>
                  </a:cubicBezTo>
                  <a:lnTo>
                    <a:pt x="1346834" y="726910"/>
                  </a:lnTo>
                  <a:lnTo>
                    <a:pt x="1347541" y="719893"/>
                  </a:lnTo>
                  <a:cubicBezTo>
                    <a:pt x="1347541" y="381005"/>
                    <a:pt x="1072818" y="106282"/>
                    <a:pt x="733930" y="106282"/>
                  </a:cubicBezTo>
                  <a:cubicBezTo>
                    <a:pt x="395042" y="106282"/>
                    <a:pt x="120319" y="381005"/>
                    <a:pt x="120319" y="719893"/>
                  </a:cubicBezTo>
                  <a:lnTo>
                    <a:pt x="121027" y="726910"/>
                  </a:lnTo>
                  <a:lnTo>
                    <a:pt x="0" y="726910"/>
                  </a:lnTo>
                  <a:cubicBezTo>
                    <a:pt x="0" y="325449"/>
                    <a:pt x="325449" y="0"/>
                    <a:pt x="7269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40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2E1AE63-40EC-45A3-B97D-62F9F1895240}"/>
              </a:ext>
            </a:extLst>
          </p:cNvPr>
          <p:cNvGrpSpPr/>
          <p:nvPr userDrawn="1"/>
        </p:nvGrpSpPr>
        <p:grpSpPr>
          <a:xfrm>
            <a:off x="4758407" y="1965374"/>
            <a:ext cx="2605456" cy="2605453"/>
            <a:chOff x="5177073" y="2524111"/>
            <a:chExt cx="1823812" cy="182381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4ED462-4EAF-4869-93D4-176CE5CA981F}"/>
                </a:ext>
              </a:extLst>
            </p:cNvPr>
            <p:cNvSpPr/>
            <p:nvPr/>
          </p:nvSpPr>
          <p:spPr>
            <a:xfrm>
              <a:off x="5177073" y="2524111"/>
              <a:ext cx="1823810" cy="182381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400" b="1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38F3974-AB57-43DF-8F46-1A4BE7EB34E8}"/>
                </a:ext>
              </a:extLst>
            </p:cNvPr>
            <p:cNvSpPr/>
            <p:nvPr/>
          </p:nvSpPr>
          <p:spPr>
            <a:xfrm>
              <a:off x="5177087" y="2524117"/>
              <a:ext cx="1823798" cy="911898"/>
            </a:xfrm>
            <a:custGeom>
              <a:avLst/>
              <a:gdLst>
                <a:gd name="connsiteX0" fmla="*/ 911899 w 1823798"/>
                <a:gd name="connsiteY0" fmla="*/ 0 h 911898"/>
                <a:gd name="connsiteX1" fmla="*/ 1823798 w 1823798"/>
                <a:gd name="connsiteY1" fmla="*/ 911898 h 911898"/>
                <a:gd name="connsiteX2" fmla="*/ 1716814 w 1823798"/>
                <a:gd name="connsiteY2" fmla="*/ 911898 h 911898"/>
                <a:gd name="connsiteX3" fmla="*/ 1717521 w 1823798"/>
                <a:gd name="connsiteY3" fmla="*/ 904881 h 911898"/>
                <a:gd name="connsiteX4" fmla="*/ 918918 w 1823798"/>
                <a:gd name="connsiteY4" fmla="*/ 106278 h 911898"/>
                <a:gd name="connsiteX5" fmla="*/ 120315 w 1823798"/>
                <a:gd name="connsiteY5" fmla="*/ 904881 h 911898"/>
                <a:gd name="connsiteX6" fmla="*/ 121023 w 1823798"/>
                <a:gd name="connsiteY6" fmla="*/ 911898 h 911898"/>
                <a:gd name="connsiteX7" fmla="*/ 0 w 1823798"/>
                <a:gd name="connsiteY7" fmla="*/ 911898 h 911898"/>
                <a:gd name="connsiteX8" fmla="*/ 911899 w 1823798"/>
                <a:gd name="connsiteY8" fmla="*/ 0 h 911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3798" h="911898">
                  <a:moveTo>
                    <a:pt x="911899" y="0"/>
                  </a:moveTo>
                  <a:cubicBezTo>
                    <a:pt x="1415527" y="0"/>
                    <a:pt x="1823798" y="408271"/>
                    <a:pt x="1823798" y="911898"/>
                  </a:cubicBezTo>
                  <a:lnTo>
                    <a:pt x="1716814" y="911898"/>
                  </a:lnTo>
                  <a:lnTo>
                    <a:pt x="1717521" y="904881"/>
                  </a:lnTo>
                  <a:cubicBezTo>
                    <a:pt x="1717521" y="463825"/>
                    <a:pt x="1359974" y="106278"/>
                    <a:pt x="918918" y="106278"/>
                  </a:cubicBezTo>
                  <a:cubicBezTo>
                    <a:pt x="477862" y="106278"/>
                    <a:pt x="120315" y="463825"/>
                    <a:pt x="120315" y="904881"/>
                  </a:cubicBezTo>
                  <a:lnTo>
                    <a:pt x="121023" y="911898"/>
                  </a:lnTo>
                  <a:lnTo>
                    <a:pt x="0" y="911898"/>
                  </a:lnTo>
                  <a:cubicBezTo>
                    <a:pt x="0" y="408271"/>
                    <a:pt x="408271" y="0"/>
                    <a:pt x="91189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400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5B1CC62-4585-41A4-B07F-1E5136259D74}"/>
              </a:ext>
            </a:extLst>
          </p:cNvPr>
          <p:cNvGrpSpPr/>
          <p:nvPr userDrawn="1"/>
        </p:nvGrpSpPr>
        <p:grpSpPr>
          <a:xfrm>
            <a:off x="4498939" y="1696316"/>
            <a:ext cx="3133984" cy="3133979"/>
            <a:chOff x="4992090" y="2339128"/>
            <a:chExt cx="2193780" cy="2193776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A5E89FD-3AAA-4995-A5AD-E43896FE965C}"/>
                </a:ext>
              </a:extLst>
            </p:cNvPr>
            <p:cNvSpPr/>
            <p:nvPr/>
          </p:nvSpPr>
          <p:spPr>
            <a:xfrm>
              <a:off x="4992090" y="2339128"/>
              <a:ext cx="2193780" cy="2193776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400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03C0143-1A72-455A-A87E-355C11A436A7}"/>
                </a:ext>
              </a:extLst>
            </p:cNvPr>
            <p:cNvSpPr/>
            <p:nvPr/>
          </p:nvSpPr>
          <p:spPr>
            <a:xfrm>
              <a:off x="4992103" y="2339135"/>
              <a:ext cx="2193766" cy="1096880"/>
            </a:xfrm>
            <a:custGeom>
              <a:avLst/>
              <a:gdLst>
                <a:gd name="connsiteX0" fmla="*/ 1096883 w 2193766"/>
                <a:gd name="connsiteY0" fmla="*/ 0 h 1096880"/>
                <a:gd name="connsiteX1" fmla="*/ 2171481 w 2193766"/>
                <a:gd name="connsiteY1" fmla="*/ 875821 h 1096880"/>
                <a:gd name="connsiteX2" fmla="*/ 2193766 w 2193766"/>
                <a:gd name="connsiteY2" fmla="*/ 1096880 h 1096880"/>
                <a:gd name="connsiteX3" fmla="*/ 2086782 w 2193766"/>
                <a:gd name="connsiteY3" fmla="*/ 1096880 h 1096880"/>
                <a:gd name="connsiteX4" fmla="*/ 2087489 w 2193766"/>
                <a:gd name="connsiteY4" fmla="*/ 1089864 h 1096880"/>
                <a:gd name="connsiteX5" fmla="*/ 1103902 w 2193766"/>
                <a:gd name="connsiteY5" fmla="*/ 106277 h 1096880"/>
                <a:gd name="connsiteX6" fmla="*/ 120315 w 2193766"/>
                <a:gd name="connsiteY6" fmla="*/ 1089864 h 1096880"/>
                <a:gd name="connsiteX7" fmla="*/ 121023 w 2193766"/>
                <a:gd name="connsiteY7" fmla="*/ 1096880 h 1096880"/>
                <a:gd name="connsiteX8" fmla="*/ 0 w 2193766"/>
                <a:gd name="connsiteY8" fmla="*/ 1096880 h 1096880"/>
                <a:gd name="connsiteX9" fmla="*/ 22285 w 2193766"/>
                <a:gd name="connsiteY9" fmla="*/ 875821 h 1096880"/>
                <a:gd name="connsiteX10" fmla="*/ 1096883 w 2193766"/>
                <a:gd name="connsiteY10" fmla="*/ 0 h 1096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93766" h="1096880">
                  <a:moveTo>
                    <a:pt x="1096883" y="0"/>
                  </a:moveTo>
                  <a:cubicBezTo>
                    <a:pt x="1626951" y="0"/>
                    <a:pt x="2069201" y="375991"/>
                    <a:pt x="2171481" y="875821"/>
                  </a:cubicBezTo>
                  <a:lnTo>
                    <a:pt x="2193766" y="1096880"/>
                  </a:lnTo>
                  <a:lnTo>
                    <a:pt x="2086782" y="1096880"/>
                  </a:lnTo>
                  <a:lnTo>
                    <a:pt x="2087489" y="1089864"/>
                  </a:lnTo>
                  <a:cubicBezTo>
                    <a:pt x="2087489" y="546644"/>
                    <a:pt x="1647122" y="106277"/>
                    <a:pt x="1103902" y="106277"/>
                  </a:cubicBezTo>
                  <a:cubicBezTo>
                    <a:pt x="560682" y="106277"/>
                    <a:pt x="120315" y="546644"/>
                    <a:pt x="120315" y="1089864"/>
                  </a:cubicBezTo>
                  <a:lnTo>
                    <a:pt x="121023" y="1096880"/>
                  </a:lnTo>
                  <a:lnTo>
                    <a:pt x="0" y="1096880"/>
                  </a:lnTo>
                  <a:lnTo>
                    <a:pt x="22285" y="875821"/>
                  </a:lnTo>
                  <a:cubicBezTo>
                    <a:pt x="124565" y="375991"/>
                    <a:pt x="566815" y="0"/>
                    <a:pt x="109688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400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2575086-9014-4548-9A13-FD059005DB8D}"/>
              </a:ext>
            </a:extLst>
          </p:cNvPr>
          <p:cNvGrpSpPr/>
          <p:nvPr userDrawn="1"/>
        </p:nvGrpSpPr>
        <p:grpSpPr>
          <a:xfrm>
            <a:off x="4239765" y="1433124"/>
            <a:ext cx="3650991" cy="3650985"/>
            <a:chOff x="4807118" y="2158176"/>
            <a:chExt cx="2555684" cy="255568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B7F93A1-29FC-47FF-918D-508CE094667F}"/>
                </a:ext>
              </a:extLst>
            </p:cNvPr>
            <p:cNvSpPr/>
            <p:nvPr/>
          </p:nvSpPr>
          <p:spPr>
            <a:xfrm>
              <a:off x="4807118" y="2158176"/>
              <a:ext cx="2555684" cy="25556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400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7F96521-A289-4C6E-A7ED-A5C7490E1B7D}"/>
                </a:ext>
              </a:extLst>
            </p:cNvPr>
            <p:cNvSpPr/>
            <p:nvPr/>
          </p:nvSpPr>
          <p:spPr>
            <a:xfrm>
              <a:off x="4807119" y="2158177"/>
              <a:ext cx="2555682" cy="1277838"/>
            </a:xfrm>
            <a:custGeom>
              <a:avLst/>
              <a:gdLst>
                <a:gd name="connsiteX0" fmla="*/ 1277841 w 2555682"/>
                <a:gd name="connsiteY0" fmla="*/ 0 h 1277838"/>
                <a:gd name="connsiteX1" fmla="*/ 2549085 w 2555682"/>
                <a:gd name="connsiteY1" fmla="*/ 1147188 h 1277838"/>
                <a:gd name="connsiteX2" fmla="*/ 2555682 w 2555682"/>
                <a:gd name="connsiteY2" fmla="*/ 1277838 h 1277838"/>
                <a:gd name="connsiteX3" fmla="*/ 2448698 w 2555682"/>
                <a:gd name="connsiteY3" fmla="*/ 1277838 h 1277838"/>
                <a:gd name="connsiteX4" fmla="*/ 2449405 w 2555682"/>
                <a:gd name="connsiteY4" fmla="*/ 1270822 h 1277838"/>
                <a:gd name="connsiteX5" fmla="*/ 1284860 w 2555682"/>
                <a:gd name="connsiteY5" fmla="*/ 106277 h 1277838"/>
                <a:gd name="connsiteX6" fmla="*/ 120315 w 2555682"/>
                <a:gd name="connsiteY6" fmla="*/ 1270822 h 1277838"/>
                <a:gd name="connsiteX7" fmla="*/ 121023 w 2555682"/>
                <a:gd name="connsiteY7" fmla="*/ 1277838 h 1277838"/>
                <a:gd name="connsiteX8" fmla="*/ 0 w 2555682"/>
                <a:gd name="connsiteY8" fmla="*/ 1277838 h 1277838"/>
                <a:gd name="connsiteX9" fmla="*/ 6598 w 2555682"/>
                <a:gd name="connsiteY9" fmla="*/ 1147188 h 1277838"/>
                <a:gd name="connsiteX10" fmla="*/ 1277841 w 2555682"/>
                <a:gd name="connsiteY10" fmla="*/ 0 h 1277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5682" h="1277838">
                  <a:moveTo>
                    <a:pt x="1277841" y="0"/>
                  </a:moveTo>
                  <a:cubicBezTo>
                    <a:pt x="1939465" y="0"/>
                    <a:pt x="2483647" y="502829"/>
                    <a:pt x="2549085" y="1147188"/>
                  </a:cubicBezTo>
                  <a:lnTo>
                    <a:pt x="2555682" y="1277838"/>
                  </a:lnTo>
                  <a:lnTo>
                    <a:pt x="2448698" y="1277838"/>
                  </a:lnTo>
                  <a:lnTo>
                    <a:pt x="2449405" y="1270822"/>
                  </a:lnTo>
                  <a:cubicBezTo>
                    <a:pt x="2449405" y="627662"/>
                    <a:pt x="1928020" y="106277"/>
                    <a:pt x="1284860" y="106277"/>
                  </a:cubicBezTo>
                  <a:cubicBezTo>
                    <a:pt x="641700" y="106277"/>
                    <a:pt x="120315" y="627662"/>
                    <a:pt x="120315" y="1270822"/>
                  </a:cubicBezTo>
                  <a:lnTo>
                    <a:pt x="121023" y="1277838"/>
                  </a:lnTo>
                  <a:lnTo>
                    <a:pt x="0" y="1277838"/>
                  </a:lnTo>
                  <a:lnTo>
                    <a:pt x="6598" y="1147188"/>
                  </a:lnTo>
                  <a:cubicBezTo>
                    <a:pt x="72036" y="502829"/>
                    <a:pt x="616218" y="0"/>
                    <a:pt x="12778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400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C21AA9A-C047-4845-ABEA-A61C9BE4E604}"/>
              </a:ext>
            </a:extLst>
          </p:cNvPr>
          <p:cNvGrpSpPr/>
          <p:nvPr userDrawn="1"/>
        </p:nvGrpSpPr>
        <p:grpSpPr>
          <a:xfrm>
            <a:off x="3980018" y="1158221"/>
            <a:ext cx="4191001" cy="4190993"/>
            <a:chOff x="4622135" y="1969174"/>
            <a:chExt cx="2933689" cy="2933684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A972E7D-7C70-47A7-A6A6-824AF7F30FF8}"/>
                </a:ext>
              </a:extLst>
            </p:cNvPr>
            <p:cNvSpPr/>
            <p:nvPr/>
          </p:nvSpPr>
          <p:spPr>
            <a:xfrm>
              <a:off x="4622136" y="1969174"/>
              <a:ext cx="2933688" cy="293368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400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39DCF6D-B05A-4FF2-BAC8-B11B0F80BE58}"/>
                </a:ext>
              </a:extLst>
            </p:cNvPr>
            <p:cNvSpPr/>
            <p:nvPr/>
          </p:nvSpPr>
          <p:spPr>
            <a:xfrm>
              <a:off x="4622135" y="1969175"/>
              <a:ext cx="2933688" cy="1466841"/>
            </a:xfrm>
            <a:custGeom>
              <a:avLst/>
              <a:gdLst>
                <a:gd name="connsiteX0" fmla="*/ 1466844 w 2933688"/>
                <a:gd name="connsiteY0" fmla="*/ 0 h 1466841"/>
                <a:gd name="connsiteX1" fmla="*/ 2926115 w 2933688"/>
                <a:gd name="connsiteY1" fmla="*/ 1316866 h 1466841"/>
                <a:gd name="connsiteX2" fmla="*/ 2933688 w 2933688"/>
                <a:gd name="connsiteY2" fmla="*/ 1466841 h 1466841"/>
                <a:gd name="connsiteX3" fmla="*/ 2827057 w 2933688"/>
                <a:gd name="connsiteY3" fmla="*/ 1466841 h 1466841"/>
                <a:gd name="connsiteX4" fmla="*/ 2827411 w 2933688"/>
                <a:gd name="connsiteY4" fmla="*/ 1459825 h 1466841"/>
                <a:gd name="connsiteX5" fmla="*/ 1473863 w 2933688"/>
                <a:gd name="connsiteY5" fmla="*/ 106277 h 1466841"/>
                <a:gd name="connsiteX6" fmla="*/ 120315 w 2933688"/>
                <a:gd name="connsiteY6" fmla="*/ 1459825 h 1466841"/>
                <a:gd name="connsiteX7" fmla="*/ 120670 w 2933688"/>
                <a:gd name="connsiteY7" fmla="*/ 1466841 h 1466841"/>
                <a:gd name="connsiteX8" fmla="*/ 0 w 2933688"/>
                <a:gd name="connsiteY8" fmla="*/ 1466841 h 1466841"/>
                <a:gd name="connsiteX9" fmla="*/ 7573 w 2933688"/>
                <a:gd name="connsiteY9" fmla="*/ 1316866 h 1466841"/>
                <a:gd name="connsiteX10" fmla="*/ 1466844 w 2933688"/>
                <a:gd name="connsiteY10" fmla="*/ 0 h 1466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33688" h="1466841">
                  <a:moveTo>
                    <a:pt x="1466844" y="0"/>
                  </a:moveTo>
                  <a:cubicBezTo>
                    <a:pt x="2226328" y="0"/>
                    <a:pt x="2850998" y="577202"/>
                    <a:pt x="2926115" y="1316866"/>
                  </a:cubicBezTo>
                  <a:lnTo>
                    <a:pt x="2933688" y="1466841"/>
                  </a:lnTo>
                  <a:lnTo>
                    <a:pt x="2827057" y="1466841"/>
                  </a:lnTo>
                  <a:lnTo>
                    <a:pt x="2827411" y="1459825"/>
                  </a:lnTo>
                  <a:cubicBezTo>
                    <a:pt x="2827411" y="712281"/>
                    <a:pt x="2221407" y="106277"/>
                    <a:pt x="1473863" y="106277"/>
                  </a:cubicBezTo>
                  <a:cubicBezTo>
                    <a:pt x="726319" y="106277"/>
                    <a:pt x="120315" y="712281"/>
                    <a:pt x="120315" y="1459825"/>
                  </a:cubicBezTo>
                  <a:lnTo>
                    <a:pt x="120670" y="1466841"/>
                  </a:lnTo>
                  <a:lnTo>
                    <a:pt x="0" y="1466841"/>
                  </a:lnTo>
                  <a:lnTo>
                    <a:pt x="7573" y="1316866"/>
                  </a:lnTo>
                  <a:cubicBezTo>
                    <a:pt x="82690" y="577202"/>
                    <a:pt x="707361" y="0"/>
                    <a:pt x="146684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40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0CE1407-C4CE-4BB5-9E64-61FC197E030F}"/>
              </a:ext>
            </a:extLst>
          </p:cNvPr>
          <p:cNvSpPr txBox="1"/>
          <p:nvPr userDrawn="1"/>
        </p:nvSpPr>
        <p:spPr>
          <a:xfrm rot="16200000">
            <a:off x="-868469" y="4915393"/>
            <a:ext cx="2601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spc="133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POWERING DISCOVERIES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8699682-A61C-4AC9-A00F-383A7E8BAA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349" y="508466"/>
            <a:ext cx="361539" cy="35728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44AB0E5-64E5-4243-95C1-523E57AB957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286" y="1493673"/>
            <a:ext cx="399364" cy="39295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33AFFEB-0443-43BE-82E5-6F9F52D44C7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889" y="1010831"/>
            <a:ext cx="388379" cy="37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5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" presetClass="emp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8" presetClass="emph" presetSubtype="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2800000">
                                      <p:cBhvr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decel="2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1200000">
                                      <p:cBhvr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decel="2000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Rot by="22800000">
                                      <p:cBhvr>
                                        <p:cTn id="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decel="2000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animRot by="-1200000">
                                      <p:cBhvr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decel="2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2800000">
                                      <p:cBhvr>
                                        <p:cTn id="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decel="2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-1200000">
                                      <p:cBhvr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decel="2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Rot by="22800000">
                                      <p:cBhvr>
                                        <p:cTn id="4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decel="2000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Rot by="-1200000">
                                      <p:cBhvr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8" presetClass="emph" presetSubtype="0" decel="2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22800000">
                                      <p:cBhvr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8" presetClass="emph" presetSubtype="0" decel="2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-1200000">
                                      <p:cBhvr>
                                        <p:cTn id="5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/>
      <p:bldP spid="34" grpId="0" animBg="1"/>
      <p:bldP spid="35" grpId="0"/>
      <p:bldP spid="35" grpId="1"/>
      <p:bldP spid="38" grpId="0" animBg="1"/>
      <p:bldP spid="39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07309CC-0364-46D5-8E13-AA5AD60ABF65}"/>
              </a:ext>
            </a:extLst>
          </p:cNvPr>
          <p:cNvSpPr/>
          <p:nvPr userDrawn="1"/>
        </p:nvSpPr>
        <p:spPr>
          <a:xfrm>
            <a:off x="-3173" y="1"/>
            <a:ext cx="12192000" cy="6857999"/>
          </a:xfrm>
          <a:prstGeom prst="rect">
            <a:avLst/>
          </a:prstGeom>
          <a:gradFill flip="none" rotWithShape="1">
            <a:gsLst>
              <a:gs pos="73000">
                <a:schemeClr val="accent2"/>
              </a:gs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3C1099-93FC-4D1A-85A5-3E29A98D0F95}"/>
              </a:ext>
            </a:extLst>
          </p:cNvPr>
          <p:cNvSpPr/>
          <p:nvPr userDrawn="1"/>
        </p:nvSpPr>
        <p:spPr>
          <a:xfrm>
            <a:off x="5178117" y="2511117"/>
            <a:ext cx="1835768" cy="18357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3D7D27-A6DE-4766-8AEC-984858127BE7}"/>
              </a:ext>
            </a:extLst>
          </p:cNvPr>
          <p:cNvSpPr/>
          <p:nvPr userDrawn="1"/>
        </p:nvSpPr>
        <p:spPr>
          <a:xfrm>
            <a:off x="2705414" y="1852991"/>
            <a:ext cx="6781173" cy="3152019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1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C969FD-4AD9-41CF-84E0-2746FF49EA78}"/>
              </a:ext>
            </a:extLst>
          </p:cNvPr>
          <p:cNvCxnSpPr>
            <a:cxnSpLocks/>
            <a:stCxn id="4" idx="0"/>
          </p:cNvCxnSpPr>
          <p:nvPr userDrawn="1"/>
        </p:nvCxnSpPr>
        <p:spPr>
          <a:xfrm flipH="1" flipV="1">
            <a:off x="6086647" y="806323"/>
            <a:ext cx="9355" cy="1704795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ircle: Hollow 408">
            <a:extLst>
              <a:ext uri="{FF2B5EF4-FFF2-40B4-BE49-F238E27FC236}">
                <a16:creationId xmlns:a16="http://schemas.microsoft.com/office/drawing/2014/main" id="{2C28E306-AE8C-477E-B906-BA330681D8F5}"/>
              </a:ext>
            </a:extLst>
          </p:cNvPr>
          <p:cNvSpPr/>
          <p:nvPr userDrawn="1"/>
        </p:nvSpPr>
        <p:spPr>
          <a:xfrm>
            <a:off x="5979489" y="595197"/>
            <a:ext cx="214315" cy="214315"/>
          </a:xfrm>
          <a:prstGeom prst="donut">
            <a:avLst>
              <a:gd name="adj" fmla="val 9724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1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703658D-F84E-4AA3-95B5-B8C766C6220D}"/>
              </a:ext>
            </a:extLst>
          </p:cNvPr>
          <p:cNvCxnSpPr>
            <a:cxnSpLocks/>
            <a:stCxn id="4" idx="2"/>
          </p:cNvCxnSpPr>
          <p:nvPr userDrawn="1"/>
        </p:nvCxnSpPr>
        <p:spPr>
          <a:xfrm>
            <a:off x="6096001" y="4346886"/>
            <a:ext cx="0" cy="1707953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ircle: Hollow 415">
            <a:extLst>
              <a:ext uri="{FF2B5EF4-FFF2-40B4-BE49-F238E27FC236}">
                <a16:creationId xmlns:a16="http://schemas.microsoft.com/office/drawing/2014/main" id="{E02924EF-7AAF-4114-A99A-FA7D30DA1944}"/>
              </a:ext>
            </a:extLst>
          </p:cNvPr>
          <p:cNvSpPr/>
          <p:nvPr userDrawn="1"/>
        </p:nvSpPr>
        <p:spPr>
          <a:xfrm flipV="1">
            <a:off x="5988843" y="6051647"/>
            <a:ext cx="214315" cy="214315"/>
          </a:xfrm>
          <a:prstGeom prst="donut">
            <a:avLst>
              <a:gd name="adj" fmla="val 9724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1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4B9C0-C3F6-4E01-A39B-45921716384A}"/>
              </a:ext>
            </a:extLst>
          </p:cNvPr>
          <p:cNvCxnSpPr>
            <a:cxnSpLocks/>
            <a:stCxn id="4" idx="1"/>
          </p:cNvCxnSpPr>
          <p:nvPr userDrawn="1"/>
        </p:nvCxnSpPr>
        <p:spPr>
          <a:xfrm flipH="1">
            <a:off x="1700880" y="3429002"/>
            <a:ext cx="3477237" cy="4679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ircle: Hollow 418">
            <a:extLst>
              <a:ext uri="{FF2B5EF4-FFF2-40B4-BE49-F238E27FC236}">
                <a16:creationId xmlns:a16="http://schemas.microsoft.com/office/drawing/2014/main" id="{D10FEF43-3E50-43C8-88E2-F93CC6286827}"/>
              </a:ext>
            </a:extLst>
          </p:cNvPr>
          <p:cNvSpPr/>
          <p:nvPr userDrawn="1"/>
        </p:nvSpPr>
        <p:spPr>
          <a:xfrm rot="16200000">
            <a:off x="1486565" y="3326521"/>
            <a:ext cx="214315" cy="214315"/>
          </a:xfrm>
          <a:prstGeom prst="donut">
            <a:avLst>
              <a:gd name="adj" fmla="val 9724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1">
              <a:solidFill>
                <a:schemeClr val="tx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FCF911-C332-4158-9782-314D9DAB162A}"/>
              </a:ext>
            </a:extLst>
          </p:cNvPr>
          <p:cNvCxnSpPr>
            <a:cxnSpLocks/>
            <a:stCxn id="4" idx="3"/>
          </p:cNvCxnSpPr>
          <p:nvPr userDrawn="1"/>
        </p:nvCxnSpPr>
        <p:spPr>
          <a:xfrm flipV="1">
            <a:off x="7013886" y="3424327"/>
            <a:ext cx="3528165" cy="4675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ircle: Hollow 421">
            <a:extLst>
              <a:ext uri="{FF2B5EF4-FFF2-40B4-BE49-F238E27FC236}">
                <a16:creationId xmlns:a16="http://schemas.microsoft.com/office/drawing/2014/main" id="{B18D68AF-A692-42AB-AC21-59F0986838CC}"/>
              </a:ext>
            </a:extLst>
          </p:cNvPr>
          <p:cNvSpPr/>
          <p:nvPr userDrawn="1"/>
        </p:nvSpPr>
        <p:spPr>
          <a:xfrm rot="16200000" flipV="1">
            <a:off x="10542051" y="3317167"/>
            <a:ext cx="214315" cy="214315"/>
          </a:xfrm>
          <a:prstGeom prst="donut">
            <a:avLst>
              <a:gd name="adj" fmla="val 9724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1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489E6F-FC5B-4EDD-AEB1-51BCF2AE58ED}"/>
              </a:ext>
            </a:extLst>
          </p:cNvPr>
          <p:cNvCxnSpPr>
            <a:cxnSpLocks/>
          </p:cNvCxnSpPr>
          <p:nvPr userDrawn="1"/>
        </p:nvCxnSpPr>
        <p:spPr>
          <a:xfrm flipV="1">
            <a:off x="5855079" y="1457721"/>
            <a:ext cx="0" cy="1053467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ircle: Hollow 424">
            <a:extLst>
              <a:ext uri="{FF2B5EF4-FFF2-40B4-BE49-F238E27FC236}">
                <a16:creationId xmlns:a16="http://schemas.microsoft.com/office/drawing/2014/main" id="{B65754D8-2197-456E-B980-BC60FDAC32CF}"/>
              </a:ext>
            </a:extLst>
          </p:cNvPr>
          <p:cNvSpPr/>
          <p:nvPr userDrawn="1"/>
        </p:nvSpPr>
        <p:spPr>
          <a:xfrm>
            <a:off x="5777926" y="1296821"/>
            <a:ext cx="154311" cy="154311"/>
          </a:xfrm>
          <a:prstGeom prst="donut">
            <a:avLst>
              <a:gd name="adj" fmla="val 9724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1">
              <a:solidFill>
                <a:schemeClr val="tx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416BEC-7299-43AE-8195-D0F004172E81}"/>
              </a:ext>
            </a:extLst>
          </p:cNvPr>
          <p:cNvCxnSpPr>
            <a:cxnSpLocks/>
          </p:cNvCxnSpPr>
          <p:nvPr userDrawn="1"/>
        </p:nvCxnSpPr>
        <p:spPr>
          <a:xfrm flipV="1">
            <a:off x="6336760" y="1457721"/>
            <a:ext cx="0" cy="1053467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ircle: Hollow 429">
            <a:extLst>
              <a:ext uri="{FF2B5EF4-FFF2-40B4-BE49-F238E27FC236}">
                <a16:creationId xmlns:a16="http://schemas.microsoft.com/office/drawing/2014/main" id="{3E99BB83-B847-4354-8BC0-CFA1D735445C}"/>
              </a:ext>
            </a:extLst>
          </p:cNvPr>
          <p:cNvSpPr/>
          <p:nvPr userDrawn="1"/>
        </p:nvSpPr>
        <p:spPr>
          <a:xfrm>
            <a:off x="6259606" y="1296821"/>
            <a:ext cx="154311" cy="154311"/>
          </a:xfrm>
          <a:prstGeom prst="donut">
            <a:avLst>
              <a:gd name="adj" fmla="val 9724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1">
              <a:solidFill>
                <a:schemeClr val="tx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A676F7A-75F4-4482-8285-846965A40FD8}"/>
              </a:ext>
            </a:extLst>
          </p:cNvPr>
          <p:cNvCxnSpPr>
            <a:cxnSpLocks/>
          </p:cNvCxnSpPr>
          <p:nvPr userDrawn="1"/>
        </p:nvCxnSpPr>
        <p:spPr>
          <a:xfrm>
            <a:off x="5855160" y="4339988"/>
            <a:ext cx="0" cy="1063451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ircle: Hollow 432">
            <a:extLst>
              <a:ext uri="{FF2B5EF4-FFF2-40B4-BE49-F238E27FC236}">
                <a16:creationId xmlns:a16="http://schemas.microsoft.com/office/drawing/2014/main" id="{EB4EBE4E-CA49-42C6-802C-B34DCB30660E}"/>
              </a:ext>
            </a:extLst>
          </p:cNvPr>
          <p:cNvSpPr/>
          <p:nvPr userDrawn="1"/>
        </p:nvSpPr>
        <p:spPr>
          <a:xfrm flipV="1">
            <a:off x="5778006" y="5403439"/>
            <a:ext cx="154311" cy="154311"/>
          </a:xfrm>
          <a:prstGeom prst="donut">
            <a:avLst>
              <a:gd name="adj" fmla="val 9724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1">
              <a:solidFill>
                <a:schemeClr val="tx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90100E-AB5B-4367-9E24-432C71F495C2}"/>
              </a:ext>
            </a:extLst>
          </p:cNvPr>
          <p:cNvCxnSpPr>
            <a:cxnSpLocks/>
          </p:cNvCxnSpPr>
          <p:nvPr userDrawn="1"/>
        </p:nvCxnSpPr>
        <p:spPr>
          <a:xfrm>
            <a:off x="6336840" y="4349087"/>
            <a:ext cx="0" cy="1054352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ircle: Hollow 435">
            <a:extLst>
              <a:ext uri="{FF2B5EF4-FFF2-40B4-BE49-F238E27FC236}">
                <a16:creationId xmlns:a16="http://schemas.microsoft.com/office/drawing/2014/main" id="{8B12D836-658C-4263-908E-868799534A8F}"/>
              </a:ext>
            </a:extLst>
          </p:cNvPr>
          <p:cNvSpPr/>
          <p:nvPr userDrawn="1"/>
        </p:nvSpPr>
        <p:spPr>
          <a:xfrm flipV="1">
            <a:off x="6259686" y="5403439"/>
            <a:ext cx="154311" cy="154311"/>
          </a:xfrm>
          <a:prstGeom prst="donut">
            <a:avLst>
              <a:gd name="adj" fmla="val 9724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1">
              <a:solidFill>
                <a:schemeClr val="tx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4F5C2A9-8D1A-4202-9D7E-5DFC705E6717}"/>
              </a:ext>
            </a:extLst>
          </p:cNvPr>
          <p:cNvCxnSpPr>
            <a:cxnSpLocks/>
          </p:cNvCxnSpPr>
          <p:nvPr userDrawn="1"/>
        </p:nvCxnSpPr>
        <p:spPr>
          <a:xfrm flipH="1">
            <a:off x="2352280" y="3655379"/>
            <a:ext cx="2815672" cy="1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ircle: Hollow 439">
            <a:extLst>
              <a:ext uri="{FF2B5EF4-FFF2-40B4-BE49-F238E27FC236}">
                <a16:creationId xmlns:a16="http://schemas.microsoft.com/office/drawing/2014/main" id="{D1013497-9AAB-462B-B1E2-F3D18DCDC1BA}"/>
              </a:ext>
            </a:extLst>
          </p:cNvPr>
          <p:cNvSpPr/>
          <p:nvPr userDrawn="1"/>
        </p:nvSpPr>
        <p:spPr>
          <a:xfrm rot="16200000">
            <a:off x="2199871" y="3578224"/>
            <a:ext cx="154311" cy="154311"/>
          </a:xfrm>
          <a:prstGeom prst="donut">
            <a:avLst>
              <a:gd name="adj" fmla="val 9724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1">
              <a:solidFill>
                <a:schemeClr val="tx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5BA8397-776B-44A6-AE6A-536E47394268}"/>
              </a:ext>
            </a:extLst>
          </p:cNvPr>
          <p:cNvCxnSpPr>
            <a:cxnSpLocks/>
          </p:cNvCxnSpPr>
          <p:nvPr userDrawn="1"/>
        </p:nvCxnSpPr>
        <p:spPr>
          <a:xfrm flipH="1">
            <a:off x="2352280" y="3173698"/>
            <a:ext cx="2824771" cy="1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ircle: Hollow 442">
            <a:extLst>
              <a:ext uri="{FF2B5EF4-FFF2-40B4-BE49-F238E27FC236}">
                <a16:creationId xmlns:a16="http://schemas.microsoft.com/office/drawing/2014/main" id="{AB07147E-73BB-4B57-96D6-4656DCA2E6AB}"/>
              </a:ext>
            </a:extLst>
          </p:cNvPr>
          <p:cNvSpPr/>
          <p:nvPr userDrawn="1"/>
        </p:nvSpPr>
        <p:spPr>
          <a:xfrm rot="16200000">
            <a:off x="2199871" y="3096543"/>
            <a:ext cx="154311" cy="154311"/>
          </a:xfrm>
          <a:prstGeom prst="donut">
            <a:avLst>
              <a:gd name="adj" fmla="val 9724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1">
              <a:solidFill>
                <a:schemeClr val="tx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57DFADD-EC86-42B2-8982-81A1D2B0A5C5}"/>
              </a:ext>
            </a:extLst>
          </p:cNvPr>
          <p:cNvCxnSpPr>
            <a:cxnSpLocks/>
          </p:cNvCxnSpPr>
          <p:nvPr userDrawn="1"/>
        </p:nvCxnSpPr>
        <p:spPr>
          <a:xfrm>
            <a:off x="7024053" y="3655299"/>
            <a:ext cx="2866599" cy="0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ircle: Hollow 449">
            <a:extLst>
              <a:ext uri="{FF2B5EF4-FFF2-40B4-BE49-F238E27FC236}">
                <a16:creationId xmlns:a16="http://schemas.microsoft.com/office/drawing/2014/main" id="{038D3A3C-41B5-4CB5-8B3A-1CDC0CDC5A29}"/>
              </a:ext>
            </a:extLst>
          </p:cNvPr>
          <p:cNvSpPr/>
          <p:nvPr userDrawn="1"/>
        </p:nvSpPr>
        <p:spPr>
          <a:xfrm rot="16200000" flipV="1">
            <a:off x="9894067" y="3578144"/>
            <a:ext cx="154311" cy="154311"/>
          </a:xfrm>
          <a:prstGeom prst="donut">
            <a:avLst>
              <a:gd name="adj" fmla="val 9724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1">
              <a:solidFill>
                <a:schemeClr val="tx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84C0E66-27CB-4C57-8E63-A976F51FB4C8}"/>
              </a:ext>
            </a:extLst>
          </p:cNvPr>
          <p:cNvCxnSpPr>
            <a:cxnSpLocks/>
          </p:cNvCxnSpPr>
          <p:nvPr userDrawn="1"/>
        </p:nvCxnSpPr>
        <p:spPr>
          <a:xfrm>
            <a:off x="7014954" y="3173619"/>
            <a:ext cx="2875697" cy="0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ircle: Hollow 447">
            <a:extLst>
              <a:ext uri="{FF2B5EF4-FFF2-40B4-BE49-F238E27FC236}">
                <a16:creationId xmlns:a16="http://schemas.microsoft.com/office/drawing/2014/main" id="{89BB5D37-B334-43B0-9009-4D0B5C9A5F58}"/>
              </a:ext>
            </a:extLst>
          </p:cNvPr>
          <p:cNvSpPr/>
          <p:nvPr userDrawn="1"/>
        </p:nvSpPr>
        <p:spPr>
          <a:xfrm rot="16200000" flipV="1">
            <a:off x="9894067" y="3096463"/>
            <a:ext cx="154311" cy="154311"/>
          </a:xfrm>
          <a:prstGeom prst="donut">
            <a:avLst>
              <a:gd name="adj" fmla="val 9724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1">
              <a:solidFill>
                <a:schemeClr val="tx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19A209C-CD8D-4CDE-BF2E-3D84ABAB7986}"/>
              </a:ext>
            </a:extLst>
          </p:cNvPr>
          <p:cNvCxnSpPr>
            <a:cxnSpLocks/>
          </p:cNvCxnSpPr>
          <p:nvPr userDrawn="1"/>
        </p:nvCxnSpPr>
        <p:spPr>
          <a:xfrm flipV="1">
            <a:off x="5519608" y="1075679"/>
            <a:ext cx="0" cy="1426411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3334ACD-05A9-47E2-B17C-FF0F69898006}"/>
              </a:ext>
            </a:extLst>
          </p:cNvPr>
          <p:cNvCxnSpPr>
            <a:cxnSpLocks/>
          </p:cNvCxnSpPr>
          <p:nvPr userDrawn="1"/>
        </p:nvCxnSpPr>
        <p:spPr>
          <a:xfrm flipH="1">
            <a:off x="5134197" y="1075677"/>
            <a:ext cx="385411" cy="0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ircle: Hollow 456">
            <a:extLst>
              <a:ext uri="{FF2B5EF4-FFF2-40B4-BE49-F238E27FC236}">
                <a16:creationId xmlns:a16="http://schemas.microsoft.com/office/drawing/2014/main" id="{89EC8BD9-803D-4BA6-872A-54A02F3155C2}"/>
              </a:ext>
            </a:extLst>
          </p:cNvPr>
          <p:cNvSpPr/>
          <p:nvPr userDrawn="1"/>
        </p:nvSpPr>
        <p:spPr>
          <a:xfrm>
            <a:off x="4921579" y="968520"/>
            <a:ext cx="214315" cy="214315"/>
          </a:xfrm>
          <a:prstGeom prst="donut">
            <a:avLst>
              <a:gd name="adj" fmla="val 9724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1">
              <a:solidFill>
                <a:schemeClr val="tx1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65E9A17-5CB8-459B-B388-7A74CA91BD29}"/>
              </a:ext>
            </a:extLst>
          </p:cNvPr>
          <p:cNvCxnSpPr>
            <a:cxnSpLocks/>
          </p:cNvCxnSpPr>
          <p:nvPr userDrawn="1"/>
        </p:nvCxnSpPr>
        <p:spPr>
          <a:xfrm flipV="1">
            <a:off x="6670311" y="1075679"/>
            <a:ext cx="0" cy="1417312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CCD2396-BC0B-4B9D-A99B-A90076345120}"/>
              </a:ext>
            </a:extLst>
          </p:cNvPr>
          <p:cNvCxnSpPr>
            <a:cxnSpLocks/>
          </p:cNvCxnSpPr>
          <p:nvPr userDrawn="1"/>
        </p:nvCxnSpPr>
        <p:spPr>
          <a:xfrm>
            <a:off x="6670311" y="1075677"/>
            <a:ext cx="385411" cy="0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ircle: Hollow 461">
            <a:extLst>
              <a:ext uri="{FF2B5EF4-FFF2-40B4-BE49-F238E27FC236}">
                <a16:creationId xmlns:a16="http://schemas.microsoft.com/office/drawing/2014/main" id="{63AB275F-CFCA-4EFB-9D64-81CFB6E2C08C}"/>
              </a:ext>
            </a:extLst>
          </p:cNvPr>
          <p:cNvSpPr/>
          <p:nvPr userDrawn="1"/>
        </p:nvSpPr>
        <p:spPr>
          <a:xfrm flipH="1">
            <a:off x="7055220" y="968520"/>
            <a:ext cx="214315" cy="214315"/>
          </a:xfrm>
          <a:prstGeom prst="donut">
            <a:avLst>
              <a:gd name="adj" fmla="val 9724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1">
              <a:solidFill>
                <a:schemeClr val="tx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0123F9E-DC9B-4AC4-B3D3-B3F837778730}"/>
              </a:ext>
            </a:extLst>
          </p:cNvPr>
          <p:cNvCxnSpPr>
            <a:cxnSpLocks/>
          </p:cNvCxnSpPr>
          <p:nvPr userDrawn="1"/>
        </p:nvCxnSpPr>
        <p:spPr>
          <a:xfrm>
            <a:off x="5520649" y="4330890"/>
            <a:ext cx="0" cy="1459305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F204A01-2700-4A10-81CC-4195ED28EEB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5135239" y="5790193"/>
            <a:ext cx="385411" cy="0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ircle: Hollow 465">
            <a:extLst>
              <a:ext uri="{FF2B5EF4-FFF2-40B4-BE49-F238E27FC236}">
                <a16:creationId xmlns:a16="http://schemas.microsoft.com/office/drawing/2014/main" id="{A78B209F-B879-44D1-A702-B4640232616D}"/>
              </a:ext>
            </a:extLst>
          </p:cNvPr>
          <p:cNvSpPr/>
          <p:nvPr userDrawn="1"/>
        </p:nvSpPr>
        <p:spPr>
          <a:xfrm flipV="1">
            <a:off x="4911916" y="5683036"/>
            <a:ext cx="214315" cy="214315"/>
          </a:xfrm>
          <a:prstGeom prst="donut">
            <a:avLst>
              <a:gd name="adj" fmla="val 9724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1">
              <a:solidFill>
                <a:schemeClr val="tx1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D4D2F3C-4C02-4454-A2CE-39E0891FD08B}"/>
              </a:ext>
            </a:extLst>
          </p:cNvPr>
          <p:cNvCxnSpPr>
            <a:cxnSpLocks/>
          </p:cNvCxnSpPr>
          <p:nvPr userDrawn="1"/>
        </p:nvCxnSpPr>
        <p:spPr>
          <a:xfrm>
            <a:off x="6671351" y="4339989"/>
            <a:ext cx="0" cy="1450207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0060C05-A07A-4697-9754-C1397D0B5068}"/>
              </a:ext>
            </a:extLst>
          </p:cNvPr>
          <p:cNvCxnSpPr>
            <a:cxnSpLocks/>
          </p:cNvCxnSpPr>
          <p:nvPr userDrawn="1"/>
        </p:nvCxnSpPr>
        <p:spPr>
          <a:xfrm flipV="1">
            <a:off x="6671352" y="5790193"/>
            <a:ext cx="385411" cy="0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ircle: Hollow 469">
            <a:extLst>
              <a:ext uri="{FF2B5EF4-FFF2-40B4-BE49-F238E27FC236}">
                <a16:creationId xmlns:a16="http://schemas.microsoft.com/office/drawing/2014/main" id="{42820190-F910-4BF9-B5BB-F5D7EA0698EA}"/>
              </a:ext>
            </a:extLst>
          </p:cNvPr>
          <p:cNvSpPr/>
          <p:nvPr userDrawn="1"/>
        </p:nvSpPr>
        <p:spPr>
          <a:xfrm flipH="1" flipV="1">
            <a:off x="7055220" y="5683036"/>
            <a:ext cx="214315" cy="214315"/>
          </a:xfrm>
          <a:prstGeom prst="donut">
            <a:avLst>
              <a:gd name="adj" fmla="val 9724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1">
              <a:solidFill>
                <a:schemeClr val="tx1"/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44652E6-27EA-43F6-90E4-C7678DB3BBA9}"/>
              </a:ext>
            </a:extLst>
          </p:cNvPr>
          <p:cNvCxnSpPr>
            <a:cxnSpLocks/>
          </p:cNvCxnSpPr>
          <p:nvPr userDrawn="1"/>
        </p:nvCxnSpPr>
        <p:spPr>
          <a:xfrm flipH="1">
            <a:off x="1958530" y="4012907"/>
            <a:ext cx="3218521" cy="0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410F169-FDAC-4ECE-B5A9-7BEE7B1BEEF7}"/>
              </a:ext>
            </a:extLst>
          </p:cNvPr>
          <p:cNvCxnSpPr>
            <a:cxnSpLocks/>
          </p:cNvCxnSpPr>
          <p:nvPr userDrawn="1"/>
        </p:nvCxnSpPr>
        <p:spPr>
          <a:xfrm rot="16200000" flipH="1">
            <a:off x="1765822" y="4205612"/>
            <a:ext cx="385411" cy="0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ircle: Hollow 474">
            <a:extLst>
              <a:ext uri="{FF2B5EF4-FFF2-40B4-BE49-F238E27FC236}">
                <a16:creationId xmlns:a16="http://schemas.microsoft.com/office/drawing/2014/main" id="{4984EE2A-BD53-4613-8383-8CA2C4FB2374}"/>
              </a:ext>
            </a:extLst>
          </p:cNvPr>
          <p:cNvSpPr/>
          <p:nvPr userDrawn="1"/>
        </p:nvSpPr>
        <p:spPr>
          <a:xfrm rot="16200000">
            <a:off x="1851370" y="4392655"/>
            <a:ext cx="214315" cy="214315"/>
          </a:xfrm>
          <a:prstGeom prst="donut">
            <a:avLst>
              <a:gd name="adj" fmla="val 9724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1">
              <a:solidFill>
                <a:schemeClr val="tx1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0868ECE-5522-4E50-A23D-BDC7A6ED3C68}"/>
              </a:ext>
            </a:extLst>
          </p:cNvPr>
          <p:cNvCxnSpPr>
            <a:cxnSpLocks/>
          </p:cNvCxnSpPr>
          <p:nvPr userDrawn="1"/>
        </p:nvCxnSpPr>
        <p:spPr>
          <a:xfrm flipH="1">
            <a:off x="1958528" y="2862205"/>
            <a:ext cx="3227621" cy="1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FB58B8C-8AA5-44AB-8E3A-A4316740A7F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765822" y="2669499"/>
            <a:ext cx="385411" cy="0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ircle: Hollow 478">
            <a:extLst>
              <a:ext uri="{FF2B5EF4-FFF2-40B4-BE49-F238E27FC236}">
                <a16:creationId xmlns:a16="http://schemas.microsoft.com/office/drawing/2014/main" id="{3015A120-1788-4CE6-B19C-77DB8BFD120D}"/>
              </a:ext>
            </a:extLst>
          </p:cNvPr>
          <p:cNvSpPr/>
          <p:nvPr userDrawn="1"/>
        </p:nvSpPr>
        <p:spPr>
          <a:xfrm rot="16200000" flipH="1">
            <a:off x="1851370" y="2256307"/>
            <a:ext cx="214315" cy="214315"/>
          </a:xfrm>
          <a:prstGeom prst="donut">
            <a:avLst>
              <a:gd name="adj" fmla="val 9724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1">
              <a:solidFill>
                <a:schemeClr val="tx1"/>
              </a:solidFill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7E67B36-724F-48A5-8A74-A891995CD4A8}"/>
              </a:ext>
            </a:extLst>
          </p:cNvPr>
          <p:cNvCxnSpPr>
            <a:cxnSpLocks/>
          </p:cNvCxnSpPr>
          <p:nvPr userDrawn="1"/>
        </p:nvCxnSpPr>
        <p:spPr>
          <a:xfrm>
            <a:off x="7024053" y="4011865"/>
            <a:ext cx="3241644" cy="0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A25331E-B81A-4C4F-9321-44FEAC3B2AB7}"/>
              </a:ext>
            </a:extLst>
          </p:cNvPr>
          <p:cNvCxnSpPr>
            <a:cxnSpLocks/>
          </p:cNvCxnSpPr>
          <p:nvPr userDrawn="1"/>
        </p:nvCxnSpPr>
        <p:spPr>
          <a:xfrm rot="16200000" flipH="1" flipV="1">
            <a:off x="10072992" y="4204569"/>
            <a:ext cx="385411" cy="0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ircle: Hollow 487">
            <a:extLst>
              <a:ext uri="{FF2B5EF4-FFF2-40B4-BE49-F238E27FC236}">
                <a16:creationId xmlns:a16="http://schemas.microsoft.com/office/drawing/2014/main" id="{BFD65606-4289-447B-8A97-3E9418C0378E}"/>
              </a:ext>
            </a:extLst>
          </p:cNvPr>
          <p:cNvSpPr/>
          <p:nvPr userDrawn="1"/>
        </p:nvSpPr>
        <p:spPr>
          <a:xfrm rot="16200000" flipV="1">
            <a:off x="10158540" y="4397275"/>
            <a:ext cx="214315" cy="214315"/>
          </a:xfrm>
          <a:prstGeom prst="donut">
            <a:avLst>
              <a:gd name="adj" fmla="val 9724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1">
              <a:solidFill>
                <a:schemeClr val="tx1"/>
              </a:solidFill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1E92BE3-BC23-4F1A-9B26-161243495434}"/>
              </a:ext>
            </a:extLst>
          </p:cNvPr>
          <p:cNvCxnSpPr>
            <a:cxnSpLocks/>
          </p:cNvCxnSpPr>
          <p:nvPr userDrawn="1"/>
        </p:nvCxnSpPr>
        <p:spPr>
          <a:xfrm>
            <a:off x="7024053" y="2861163"/>
            <a:ext cx="3241644" cy="0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279E197-B451-4A49-A6BD-F373F80B820B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10072992" y="2668456"/>
            <a:ext cx="385411" cy="0"/>
          </a:xfrm>
          <a:prstGeom prst="line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ircle: Hollow 484">
            <a:extLst>
              <a:ext uri="{FF2B5EF4-FFF2-40B4-BE49-F238E27FC236}">
                <a16:creationId xmlns:a16="http://schemas.microsoft.com/office/drawing/2014/main" id="{F0BFB9EF-74F8-47F6-9FCC-48B3C9E75E03}"/>
              </a:ext>
            </a:extLst>
          </p:cNvPr>
          <p:cNvSpPr/>
          <p:nvPr userDrawn="1"/>
        </p:nvSpPr>
        <p:spPr>
          <a:xfrm rot="16200000" flipH="1" flipV="1">
            <a:off x="10158540" y="2256307"/>
            <a:ext cx="214315" cy="214315"/>
          </a:xfrm>
          <a:prstGeom prst="donut">
            <a:avLst>
              <a:gd name="adj" fmla="val 9724"/>
            </a:avLst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1">
              <a:solidFill>
                <a:schemeClr val="tx1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E10BE1B-DA55-4996-A72E-4213A5AB288E}"/>
              </a:ext>
            </a:extLst>
          </p:cNvPr>
          <p:cNvGrpSpPr/>
          <p:nvPr userDrawn="1"/>
        </p:nvGrpSpPr>
        <p:grpSpPr>
          <a:xfrm>
            <a:off x="-4689385" y="104940"/>
            <a:ext cx="6638765" cy="6638765"/>
            <a:chOff x="3342001" y="675000"/>
            <a:chExt cx="5508000" cy="550800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323C3D2-0E3B-4FD3-9373-6ED1AFDA9CA2}"/>
                </a:ext>
              </a:extLst>
            </p:cNvPr>
            <p:cNvSpPr/>
            <p:nvPr/>
          </p:nvSpPr>
          <p:spPr>
            <a:xfrm>
              <a:off x="5556000" y="2889000"/>
              <a:ext cx="1080000" cy="1080000"/>
            </a:xfrm>
            <a:prstGeom prst="rect">
              <a:avLst/>
            </a:prstGeom>
            <a:no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1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75E29FA-9B7B-4C02-80CE-779D023E8BF3}"/>
                </a:ext>
              </a:extLst>
            </p:cNvPr>
            <p:cNvSpPr/>
            <p:nvPr/>
          </p:nvSpPr>
          <p:spPr>
            <a:xfrm>
              <a:off x="5520000" y="2853000"/>
              <a:ext cx="1152000" cy="1152000"/>
            </a:xfrm>
            <a:prstGeom prst="rect">
              <a:avLst/>
            </a:prstGeom>
            <a:no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1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EE84481-0D6B-4CFC-A1D7-E5AC38E23E56}"/>
                </a:ext>
              </a:extLst>
            </p:cNvPr>
            <p:cNvSpPr/>
            <p:nvPr/>
          </p:nvSpPr>
          <p:spPr>
            <a:xfrm>
              <a:off x="5106000" y="2439000"/>
              <a:ext cx="1980000" cy="1980000"/>
            </a:xfrm>
            <a:prstGeom prst="rect">
              <a:avLst/>
            </a:prstGeom>
            <a:noFill/>
            <a:ln w="7620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1" dirty="0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44EDE9D-97BF-4FEF-BCC9-53FF6D3F23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3431" y="999000"/>
              <a:ext cx="0" cy="144000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Circle: Hollow 495">
              <a:extLst>
                <a:ext uri="{FF2B5EF4-FFF2-40B4-BE49-F238E27FC236}">
                  <a16:creationId xmlns:a16="http://schemas.microsoft.com/office/drawing/2014/main" id="{519E8CE8-2633-4211-BAC5-8D5B735E5531}"/>
                </a:ext>
              </a:extLst>
            </p:cNvPr>
            <p:cNvSpPr/>
            <p:nvPr/>
          </p:nvSpPr>
          <p:spPr>
            <a:xfrm>
              <a:off x="5939431" y="675000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1">
                <a:solidFill>
                  <a:schemeClr val="tx1"/>
                </a:solidFill>
              </a:endParaRP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58F2AAE-20FC-4F22-8BF4-46205829E5AA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419000"/>
              <a:ext cx="0" cy="144000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Circle: Hollow 497">
              <a:extLst>
                <a:ext uri="{FF2B5EF4-FFF2-40B4-BE49-F238E27FC236}">
                  <a16:creationId xmlns:a16="http://schemas.microsoft.com/office/drawing/2014/main" id="{8C4BED35-F51C-400C-9584-57A1FBF268D9}"/>
                </a:ext>
              </a:extLst>
            </p:cNvPr>
            <p:cNvSpPr/>
            <p:nvPr/>
          </p:nvSpPr>
          <p:spPr>
            <a:xfrm flipV="1">
              <a:off x="5952000" y="5895000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1">
                <a:solidFill>
                  <a:schemeClr val="tx1"/>
                </a:solidFill>
              </a:endParaRP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512B378-1108-4A19-AD37-339CABDD3D2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386001" y="2715285"/>
              <a:ext cx="0" cy="144000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Circle: Hollow 499">
              <a:extLst>
                <a:ext uri="{FF2B5EF4-FFF2-40B4-BE49-F238E27FC236}">
                  <a16:creationId xmlns:a16="http://schemas.microsoft.com/office/drawing/2014/main" id="{BC233E98-562C-4492-9F71-2B52DBF53FFB}"/>
                </a:ext>
              </a:extLst>
            </p:cNvPr>
            <p:cNvSpPr/>
            <p:nvPr/>
          </p:nvSpPr>
          <p:spPr>
            <a:xfrm rot="16200000">
              <a:off x="3342001" y="3291285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1">
                <a:solidFill>
                  <a:schemeClr val="tx1"/>
                </a:solidFill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7D7AC66-CC51-4A7C-81A9-EB4166B3566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806001" y="2702715"/>
              <a:ext cx="0" cy="144000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Circle: Hollow 501">
              <a:extLst>
                <a:ext uri="{FF2B5EF4-FFF2-40B4-BE49-F238E27FC236}">
                  <a16:creationId xmlns:a16="http://schemas.microsoft.com/office/drawing/2014/main" id="{D812B81F-DEDA-4924-9773-0AE4A37CE6D5}"/>
                </a:ext>
              </a:extLst>
            </p:cNvPr>
            <p:cNvSpPr/>
            <p:nvPr/>
          </p:nvSpPr>
          <p:spPr>
            <a:xfrm rot="16200000" flipV="1">
              <a:off x="8562001" y="3278715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1">
                <a:solidFill>
                  <a:schemeClr val="tx1"/>
                </a:solidFill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35532DB-2C77-482E-8133-7B2B26513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72245" y="1874365"/>
              <a:ext cx="0" cy="534556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Circle: Hollow 503">
              <a:extLst>
                <a:ext uri="{FF2B5EF4-FFF2-40B4-BE49-F238E27FC236}">
                  <a16:creationId xmlns:a16="http://schemas.microsoft.com/office/drawing/2014/main" id="{1EA6788B-19F8-4AB3-A81D-620CA175EEE0}"/>
                </a:ext>
              </a:extLst>
            </p:cNvPr>
            <p:cNvSpPr/>
            <p:nvPr/>
          </p:nvSpPr>
          <p:spPr>
            <a:xfrm>
              <a:off x="5668562" y="1641078"/>
              <a:ext cx="207366" cy="207366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1">
                <a:solidFill>
                  <a:schemeClr val="tx1"/>
                </a:solidFill>
              </a:endParaRP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555B148-FB71-4CFB-8288-B17CC5C3D7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9538" y="1874365"/>
              <a:ext cx="0" cy="534556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Circle: Hollow 505">
              <a:extLst>
                <a:ext uri="{FF2B5EF4-FFF2-40B4-BE49-F238E27FC236}">
                  <a16:creationId xmlns:a16="http://schemas.microsoft.com/office/drawing/2014/main" id="{E400176B-9800-4FB3-BB80-4B9FA68E27A3}"/>
                </a:ext>
              </a:extLst>
            </p:cNvPr>
            <p:cNvSpPr/>
            <p:nvPr/>
          </p:nvSpPr>
          <p:spPr>
            <a:xfrm>
              <a:off x="6315855" y="1641078"/>
              <a:ext cx="207366" cy="207366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1">
                <a:solidFill>
                  <a:schemeClr val="tx1"/>
                </a:solidFill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8E94029-84E2-4456-9F5A-12AC8F79AC69}"/>
                </a:ext>
              </a:extLst>
            </p:cNvPr>
            <p:cNvCxnSpPr>
              <a:cxnSpLocks/>
            </p:cNvCxnSpPr>
            <p:nvPr/>
          </p:nvCxnSpPr>
          <p:spPr>
            <a:xfrm>
              <a:off x="5772353" y="4449079"/>
              <a:ext cx="0" cy="534556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Circle: Hollow 507">
              <a:extLst>
                <a:ext uri="{FF2B5EF4-FFF2-40B4-BE49-F238E27FC236}">
                  <a16:creationId xmlns:a16="http://schemas.microsoft.com/office/drawing/2014/main" id="{53A6AD27-A401-47B1-BBBE-EE87058BD79F}"/>
                </a:ext>
              </a:extLst>
            </p:cNvPr>
            <p:cNvSpPr/>
            <p:nvPr/>
          </p:nvSpPr>
          <p:spPr>
            <a:xfrm flipV="1">
              <a:off x="5668670" y="5009556"/>
              <a:ext cx="207366" cy="207366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1">
                <a:solidFill>
                  <a:schemeClr val="tx1"/>
                </a:solidFill>
              </a:endParaRP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8608A58-00C1-4ACE-8FDA-F103E2932CC1}"/>
                </a:ext>
              </a:extLst>
            </p:cNvPr>
            <p:cNvCxnSpPr>
              <a:cxnSpLocks/>
            </p:cNvCxnSpPr>
            <p:nvPr/>
          </p:nvCxnSpPr>
          <p:spPr>
            <a:xfrm>
              <a:off x="6419646" y="4449079"/>
              <a:ext cx="0" cy="534556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Circle: Hollow 509">
              <a:extLst>
                <a:ext uri="{FF2B5EF4-FFF2-40B4-BE49-F238E27FC236}">
                  <a16:creationId xmlns:a16="http://schemas.microsoft.com/office/drawing/2014/main" id="{7F7D80BC-9904-4F81-BBB4-43043B397963}"/>
                </a:ext>
              </a:extLst>
            </p:cNvPr>
            <p:cNvSpPr/>
            <p:nvPr/>
          </p:nvSpPr>
          <p:spPr>
            <a:xfrm flipV="1">
              <a:off x="6315963" y="5009556"/>
              <a:ext cx="207366" cy="207366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1">
                <a:solidFill>
                  <a:schemeClr val="tx1"/>
                </a:solidFill>
              </a:endParaRP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27C3F8C-0884-4631-900E-0044813EA13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808642" y="3465933"/>
              <a:ext cx="0" cy="534556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Circle: Hollow 511">
              <a:extLst>
                <a:ext uri="{FF2B5EF4-FFF2-40B4-BE49-F238E27FC236}">
                  <a16:creationId xmlns:a16="http://schemas.microsoft.com/office/drawing/2014/main" id="{010B2D1A-A8A3-4DD0-87F3-C10ED1768B7A}"/>
                </a:ext>
              </a:extLst>
            </p:cNvPr>
            <p:cNvSpPr/>
            <p:nvPr/>
          </p:nvSpPr>
          <p:spPr>
            <a:xfrm rot="16200000">
              <a:off x="4308078" y="3629528"/>
              <a:ext cx="207366" cy="207366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1">
                <a:solidFill>
                  <a:schemeClr val="tx1"/>
                </a:solidFill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E8C2EFA-6E76-4BC4-BB02-24A3876DAAB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808642" y="2818640"/>
              <a:ext cx="0" cy="534556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Circle: Hollow 513">
              <a:extLst>
                <a:ext uri="{FF2B5EF4-FFF2-40B4-BE49-F238E27FC236}">
                  <a16:creationId xmlns:a16="http://schemas.microsoft.com/office/drawing/2014/main" id="{E5F9C086-D555-4F09-A736-FE2EFE4B440A}"/>
                </a:ext>
              </a:extLst>
            </p:cNvPr>
            <p:cNvSpPr/>
            <p:nvPr/>
          </p:nvSpPr>
          <p:spPr>
            <a:xfrm rot="16200000">
              <a:off x="4308078" y="2982235"/>
              <a:ext cx="207366" cy="207366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1">
                <a:solidFill>
                  <a:schemeClr val="tx1"/>
                </a:solidFill>
              </a:endParaRP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C67509A-E6E2-4160-8C5C-3DF94990056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383357" y="3465825"/>
              <a:ext cx="0" cy="534556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Circle: Hollow 515">
              <a:extLst>
                <a:ext uri="{FF2B5EF4-FFF2-40B4-BE49-F238E27FC236}">
                  <a16:creationId xmlns:a16="http://schemas.microsoft.com/office/drawing/2014/main" id="{F28B459E-491E-421E-9C07-4AC724B9B28C}"/>
                </a:ext>
              </a:extLst>
            </p:cNvPr>
            <p:cNvSpPr/>
            <p:nvPr/>
          </p:nvSpPr>
          <p:spPr>
            <a:xfrm rot="16200000" flipV="1">
              <a:off x="7676555" y="3629420"/>
              <a:ext cx="207366" cy="207366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1">
                <a:solidFill>
                  <a:schemeClr val="tx1"/>
                </a:solidFill>
              </a:endParaRP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14557D1-59A0-43D8-8EE3-6A6A1553E14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383357" y="2818532"/>
              <a:ext cx="0" cy="534556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Circle: Hollow 517">
              <a:extLst>
                <a:ext uri="{FF2B5EF4-FFF2-40B4-BE49-F238E27FC236}">
                  <a16:creationId xmlns:a16="http://schemas.microsoft.com/office/drawing/2014/main" id="{456997AF-08FA-451F-B265-D35F16D3CCAF}"/>
                </a:ext>
              </a:extLst>
            </p:cNvPr>
            <p:cNvSpPr/>
            <p:nvPr/>
          </p:nvSpPr>
          <p:spPr>
            <a:xfrm rot="16200000" flipV="1">
              <a:off x="7676555" y="2982127"/>
              <a:ext cx="207366" cy="207366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1">
                <a:solidFill>
                  <a:schemeClr val="tx1"/>
                </a:solidFill>
              </a:endParaRP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53754FB-766A-4E2C-884E-3BDC98B8D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1431" y="1360967"/>
              <a:ext cx="0" cy="1047954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036BB6A-E95E-4D2F-9FC8-ACB02DEA57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03508" y="1360967"/>
              <a:ext cx="517923" cy="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Circle: Hollow 520">
              <a:extLst>
                <a:ext uri="{FF2B5EF4-FFF2-40B4-BE49-F238E27FC236}">
                  <a16:creationId xmlns:a16="http://schemas.microsoft.com/office/drawing/2014/main" id="{B7CFEC96-BB48-4CE4-A43A-5B7404A7E5D5}"/>
                </a:ext>
              </a:extLst>
            </p:cNvPr>
            <p:cNvSpPr/>
            <p:nvPr/>
          </p:nvSpPr>
          <p:spPr>
            <a:xfrm>
              <a:off x="4473518" y="1216967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1">
                <a:solidFill>
                  <a:schemeClr val="tx1"/>
                </a:solidFill>
              </a:endParaRP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DF9CE0A-5C79-4688-AC0B-430BF44F35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67770" y="1360967"/>
              <a:ext cx="0" cy="1047954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4CDE291-C017-423E-8EF8-6323D99EC019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70" y="1360967"/>
              <a:ext cx="517923" cy="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Circle: Hollow 523">
              <a:extLst>
                <a:ext uri="{FF2B5EF4-FFF2-40B4-BE49-F238E27FC236}">
                  <a16:creationId xmlns:a16="http://schemas.microsoft.com/office/drawing/2014/main" id="{CEC6D970-142C-4FAD-954E-0FCB6C7C0B26}"/>
                </a:ext>
              </a:extLst>
            </p:cNvPr>
            <p:cNvSpPr/>
            <p:nvPr/>
          </p:nvSpPr>
          <p:spPr>
            <a:xfrm flipH="1">
              <a:off x="7427683" y="1216967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1">
                <a:solidFill>
                  <a:schemeClr val="tx1"/>
                </a:solidFill>
              </a:endParaRP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8ABF2C3-B1C8-4FD7-936F-2C65EDE38F4C}"/>
                </a:ext>
              </a:extLst>
            </p:cNvPr>
            <p:cNvCxnSpPr>
              <a:cxnSpLocks/>
            </p:cNvCxnSpPr>
            <p:nvPr/>
          </p:nvCxnSpPr>
          <p:spPr>
            <a:xfrm>
              <a:off x="5322830" y="4455411"/>
              <a:ext cx="0" cy="1047954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3907D2A-A010-435C-92A6-E351286C36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04907" y="5503365"/>
              <a:ext cx="517923" cy="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Circle: Hollow 526">
              <a:extLst>
                <a:ext uri="{FF2B5EF4-FFF2-40B4-BE49-F238E27FC236}">
                  <a16:creationId xmlns:a16="http://schemas.microsoft.com/office/drawing/2014/main" id="{B8F8ECCC-5BBC-4A95-9E17-D8FA20A21642}"/>
                </a:ext>
              </a:extLst>
            </p:cNvPr>
            <p:cNvSpPr/>
            <p:nvPr/>
          </p:nvSpPr>
          <p:spPr>
            <a:xfrm flipV="1">
              <a:off x="4474917" y="5359365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1">
                <a:solidFill>
                  <a:schemeClr val="tx1"/>
                </a:solidFill>
              </a:endParaRP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4CC9230-DB93-4CC0-AA8B-75EF9D12C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9169" y="4455411"/>
              <a:ext cx="0" cy="1047954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7C3A8746-4FA6-429B-8AD2-C9D9D1F38A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9169" y="5503365"/>
              <a:ext cx="517923" cy="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Circle: Hollow 529">
              <a:extLst>
                <a:ext uri="{FF2B5EF4-FFF2-40B4-BE49-F238E27FC236}">
                  <a16:creationId xmlns:a16="http://schemas.microsoft.com/office/drawing/2014/main" id="{B8E97F2D-0E56-462C-AB15-F8E0342E6F26}"/>
                </a:ext>
              </a:extLst>
            </p:cNvPr>
            <p:cNvSpPr/>
            <p:nvPr/>
          </p:nvSpPr>
          <p:spPr>
            <a:xfrm flipH="1" flipV="1">
              <a:off x="7429082" y="5359365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1">
                <a:solidFill>
                  <a:schemeClr val="tx1"/>
                </a:solidFill>
              </a:endParaRP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BBB5205-1B24-4B67-9A7B-C9786F5E8C6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536210" y="3689687"/>
              <a:ext cx="0" cy="1047954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CD3E0F2-79F9-44BE-B081-618D3C7300C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753271" y="4472625"/>
              <a:ext cx="517923" cy="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Circle: Hollow 532">
              <a:extLst>
                <a:ext uri="{FF2B5EF4-FFF2-40B4-BE49-F238E27FC236}">
                  <a16:creationId xmlns:a16="http://schemas.microsoft.com/office/drawing/2014/main" id="{7F80664B-23DD-4352-A7B6-9A6E960E948B}"/>
                </a:ext>
              </a:extLst>
            </p:cNvPr>
            <p:cNvSpPr/>
            <p:nvPr/>
          </p:nvSpPr>
          <p:spPr>
            <a:xfrm rot="16200000">
              <a:off x="3868233" y="4773577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1">
                <a:solidFill>
                  <a:schemeClr val="tx1"/>
                </a:solidFill>
              </a:endParaRPr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84BA4F3-3792-43C4-A421-E4130D5CDA10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4536210" y="2143348"/>
              <a:ext cx="0" cy="1047954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75FCE25-3A03-4DF8-8122-49215112FE0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53271" y="2408363"/>
              <a:ext cx="517923" cy="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Circle: Hollow 535">
              <a:extLst>
                <a:ext uri="{FF2B5EF4-FFF2-40B4-BE49-F238E27FC236}">
                  <a16:creationId xmlns:a16="http://schemas.microsoft.com/office/drawing/2014/main" id="{B612D3C6-2326-45D3-AADB-48B056A5FFF1}"/>
                </a:ext>
              </a:extLst>
            </p:cNvPr>
            <p:cNvSpPr/>
            <p:nvPr/>
          </p:nvSpPr>
          <p:spPr>
            <a:xfrm rot="16200000" flipH="1">
              <a:off x="3868233" y="1819412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1">
                <a:solidFill>
                  <a:schemeClr val="tx1"/>
                </a:solidFill>
              </a:endParaRPr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8AB3A0E-60A4-4AAE-993B-45C76B3A8F2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630653" y="3688287"/>
              <a:ext cx="0" cy="1047954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788D9E9F-B32D-4F83-A563-0CE6EE55B44E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7895669" y="4471225"/>
              <a:ext cx="517923" cy="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Circle: Hollow 538">
              <a:extLst>
                <a:ext uri="{FF2B5EF4-FFF2-40B4-BE49-F238E27FC236}">
                  <a16:creationId xmlns:a16="http://schemas.microsoft.com/office/drawing/2014/main" id="{D64F8BB0-CA89-44CB-B268-C5E0951C80FF}"/>
                </a:ext>
              </a:extLst>
            </p:cNvPr>
            <p:cNvSpPr/>
            <p:nvPr/>
          </p:nvSpPr>
          <p:spPr>
            <a:xfrm rot="16200000" flipV="1">
              <a:off x="8010630" y="4772177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1">
                <a:solidFill>
                  <a:schemeClr val="tx1"/>
                </a:solidFill>
              </a:endParaRP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F319BA36-33E7-448A-B9AA-55546F5122E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630654" y="2141948"/>
              <a:ext cx="0" cy="1047954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B27B9A0-E43C-4038-AA44-E14DE5040B5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895669" y="2406963"/>
              <a:ext cx="517923" cy="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Circle: Hollow 541">
              <a:extLst>
                <a:ext uri="{FF2B5EF4-FFF2-40B4-BE49-F238E27FC236}">
                  <a16:creationId xmlns:a16="http://schemas.microsoft.com/office/drawing/2014/main" id="{0425D375-DD58-4591-9167-57AD4F174E52}"/>
                </a:ext>
              </a:extLst>
            </p:cNvPr>
            <p:cNvSpPr/>
            <p:nvPr/>
          </p:nvSpPr>
          <p:spPr>
            <a:xfrm rot="16200000" flipH="1" flipV="1">
              <a:off x="8010631" y="1818012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1">
                <a:solidFill>
                  <a:schemeClr val="tx1"/>
                </a:solidFill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0291F7D-9EFF-4693-9C11-0514BB29A5A3}"/>
              </a:ext>
            </a:extLst>
          </p:cNvPr>
          <p:cNvGrpSpPr/>
          <p:nvPr userDrawn="1"/>
        </p:nvGrpSpPr>
        <p:grpSpPr>
          <a:xfrm>
            <a:off x="10147750" y="212098"/>
            <a:ext cx="6638765" cy="6638765"/>
            <a:chOff x="3342001" y="675000"/>
            <a:chExt cx="5508000" cy="550800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56A28324-6360-4A2F-8A53-74661405590C}"/>
                </a:ext>
              </a:extLst>
            </p:cNvPr>
            <p:cNvSpPr/>
            <p:nvPr/>
          </p:nvSpPr>
          <p:spPr>
            <a:xfrm>
              <a:off x="5556000" y="2889000"/>
              <a:ext cx="1080000" cy="1080000"/>
            </a:xfrm>
            <a:prstGeom prst="rect">
              <a:avLst/>
            </a:prstGeom>
            <a:no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1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EA0CF388-3021-4D8D-BD60-69953F903AF8}"/>
                </a:ext>
              </a:extLst>
            </p:cNvPr>
            <p:cNvSpPr/>
            <p:nvPr/>
          </p:nvSpPr>
          <p:spPr>
            <a:xfrm>
              <a:off x="5520000" y="2853000"/>
              <a:ext cx="1152000" cy="1152000"/>
            </a:xfrm>
            <a:prstGeom prst="rect">
              <a:avLst/>
            </a:prstGeom>
            <a:no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1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554C088C-EDB5-4FA7-8F1C-92DAEFCCC4F6}"/>
                </a:ext>
              </a:extLst>
            </p:cNvPr>
            <p:cNvSpPr/>
            <p:nvPr/>
          </p:nvSpPr>
          <p:spPr>
            <a:xfrm>
              <a:off x="5106000" y="2439000"/>
              <a:ext cx="1980000" cy="1980000"/>
            </a:xfrm>
            <a:prstGeom prst="rect">
              <a:avLst/>
            </a:prstGeom>
            <a:noFill/>
            <a:ln w="7620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1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84700E8-A76D-4826-A385-73E15B51F6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3431" y="999000"/>
              <a:ext cx="0" cy="144000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Circle: Hollow 547">
              <a:extLst>
                <a:ext uri="{FF2B5EF4-FFF2-40B4-BE49-F238E27FC236}">
                  <a16:creationId xmlns:a16="http://schemas.microsoft.com/office/drawing/2014/main" id="{1DD32289-26D4-468E-A756-3DE1509D982C}"/>
                </a:ext>
              </a:extLst>
            </p:cNvPr>
            <p:cNvSpPr/>
            <p:nvPr/>
          </p:nvSpPr>
          <p:spPr>
            <a:xfrm>
              <a:off x="5939431" y="675000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1">
                <a:solidFill>
                  <a:schemeClr val="tx1"/>
                </a:solidFill>
              </a:endParaRPr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022F96F0-034B-4951-AE26-A7B5EB4DFB8A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419000"/>
              <a:ext cx="0" cy="144000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Circle: Hollow 549">
              <a:extLst>
                <a:ext uri="{FF2B5EF4-FFF2-40B4-BE49-F238E27FC236}">
                  <a16:creationId xmlns:a16="http://schemas.microsoft.com/office/drawing/2014/main" id="{433054B1-5041-4AF5-8246-61C42A31E9B2}"/>
                </a:ext>
              </a:extLst>
            </p:cNvPr>
            <p:cNvSpPr/>
            <p:nvPr/>
          </p:nvSpPr>
          <p:spPr>
            <a:xfrm flipV="1">
              <a:off x="5952000" y="5895000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1">
                <a:solidFill>
                  <a:schemeClr val="tx1"/>
                </a:solidFill>
              </a:endParaRP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9F198075-32BD-463A-A169-5574EB822AB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386001" y="2715285"/>
              <a:ext cx="0" cy="144000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Circle: Hollow 551">
              <a:extLst>
                <a:ext uri="{FF2B5EF4-FFF2-40B4-BE49-F238E27FC236}">
                  <a16:creationId xmlns:a16="http://schemas.microsoft.com/office/drawing/2014/main" id="{7E17FD72-650C-4E1A-B4F2-1A9A53D68F84}"/>
                </a:ext>
              </a:extLst>
            </p:cNvPr>
            <p:cNvSpPr/>
            <p:nvPr/>
          </p:nvSpPr>
          <p:spPr>
            <a:xfrm rot="16200000">
              <a:off x="3342001" y="3291285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1">
                <a:solidFill>
                  <a:schemeClr val="tx1"/>
                </a:solidFill>
              </a:endParaRPr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7E89E450-D84E-45C5-8472-83B61C3856E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806001" y="2702715"/>
              <a:ext cx="0" cy="144000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Circle: Hollow 553">
              <a:extLst>
                <a:ext uri="{FF2B5EF4-FFF2-40B4-BE49-F238E27FC236}">
                  <a16:creationId xmlns:a16="http://schemas.microsoft.com/office/drawing/2014/main" id="{CC460E81-E7AD-4068-AAF0-9AC72057133E}"/>
                </a:ext>
              </a:extLst>
            </p:cNvPr>
            <p:cNvSpPr/>
            <p:nvPr/>
          </p:nvSpPr>
          <p:spPr>
            <a:xfrm rot="16200000" flipV="1">
              <a:off x="8562001" y="3278715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1">
                <a:solidFill>
                  <a:schemeClr val="tx1"/>
                </a:solidFill>
              </a:endParaRP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122637F-80A6-4D99-B093-CDD4CC53CC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72245" y="1874365"/>
              <a:ext cx="0" cy="534556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Circle: Hollow 555">
              <a:extLst>
                <a:ext uri="{FF2B5EF4-FFF2-40B4-BE49-F238E27FC236}">
                  <a16:creationId xmlns:a16="http://schemas.microsoft.com/office/drawing/2014/main" id="{305BEBC2-02D1-4A65-AFCD-015827C343A6}"/>
                </a:ext>
              </a:extLst>
            </p:cNvPr>
            <p:cNvSpPr/>
            <p:nvPr/>
          </p:nvSpPr>
          <p:spPr>
            <a:xfrm>
              <a:off x="5668562" y="1641078"/>
              <a:ext cx="207366" cy="207366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1">
                <a:solidFill>
                  <a:schemeClr val="tx1"/>
                </a:solidFill>
              </a:endParaRP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883E5F46-58CB-4993-95AD-949BC89094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9538" y="1874365"/>
              <a:ext cx="0" cy="534556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Circle: Hollow 557">
              <a:extLst>
                <a:ext uri="{FF2B5EF4-FFF2-40B4-BE49-F238E27FC236}">
                  <a16:creationId xmlns:a16="http://schemas.microsoft.com/office/drawing/2014/main" id="{30ADB475-AE91-468C-8719-F84174FC703A}"/>
                </a:ext>
              </a:extLst>
            </p:cNvPr>
            <p:cNvSpPr/>
            <p:nvPr/>
          </p:nvSpPr>
          <p:spPr>
            <a:xfrm>
              <a:off x="6315855" y="1641078"/>
              <a:ext cx="207366" cy="207366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1">
                <a:solidFill>
                  <a:schemeClr val="tx1"/>
                </a:solidFill>
              </a:endParaRP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A1607EB7-263C-4DFD-8264-BE5463C55EDB}"/>
                </a:ext>
              </a:extLst>
            </p:cNvPr>
            <p:cNvCxnSpPr>
              <a:cxnSpLocks/>
            </p:cNvCxnSpPr>
            <p:nvPr/>
          </p:nvCxnSpPr>
          <p:spPr>
            <a:xfrm>
              <a:off x="5772353" y="4449079"/>
              <a:ext cx="0" cy="534556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Circle: Hollow 559">
              <a:extLst>
                <a:ext uri="{FF2B5EF4-FFF2-40B4-BE49-F238E27FC236}">
                  <a16:creationId xmlns:a16="http://schemas.microsoft.com/office/drawing/2014/main" id="{6F7A6869-BF9B-4289-989C-54EDBAFFA2C3}"/>
                </a:ext>
              </a:extLst>
            </p:cNvPr>
            <p:cNvSpPr/>
            <p:nvPr/>
          </p:nvSpPr>
          <p:spPr>
            <a:xfrm flipV="1">
              <a:off x="5668670" y="5009556"/>
              <a:ext cx="207366" cy="207366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1">
                <a:solidFill>
                  <a:schemeClr val="tx1"/>
                </a:solidFill>
              </a:endParaRPr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4CB5314B-8366-4275-95FE-5D04EC6F7DA9}"/>
                </a:ext>
              </a:extLst>
            </p:cNvPr>
            <p:cNvCxnSpPr>
              <a:cxnSpLocks/>
            </p:cNvCxnSpPr>
            <p:nvPr/>
          </p:nvCxnSpPr>
          <p:spPr>
            <a:xfrm>
              <a:off x="6419646" y="4449079"/>
              <a:ext cx="0" cy="534556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Circle: Hollow 561">
              <a:extLst>
                <a:ext uri="{FF2B5EF4-FFF2-40B4-BE49-F238E27FC236}">
                  <a16:creationId xmlns:a16="http://schemas.microsoft.com/office/drawing/2014/main" id="{BD39B4EC-DF88-4B8E-A480-1499D3D0D7A6}"/>
                </a:ext>
              </a:extLst>
            </p:cNvPr>
            <p:cNvSpPr/>
            <p:nvPr/>
          </p:nvSpPr>
          <p:spPr>
            <a:xfrm flipV="1">
              <a:off x="6315963" y="5009556"/>
              <a:ext cx="207366" cy="207366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1">
                <a:solidFill>
                  <a:schemeClr val="tx1"/>
                </a:solidFill>
              </a:endParaRP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47D0473-FAA5-4C65-9989-E54F89632DA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808642" y="3465933"/>
              <a:ext cx="0" cy="534556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Circle: Hollow 563">
              <a:extLst>
                <a:ext uri="{FF2B5EF4-FFF2-40B4-BE49-F238E27FC236}">
                  <a16:creationId xmlns:a16="http://schemas.microsoft.com/office/drawing/2014/main" id="{ACDD4C02-4915-4405-ABF2-8A162DE91063}"/>
                </a:ext>
              </a:extLst>
            </p:cNvPr>
            <p:cNvSpPr/>
            <p:nvPr/>
          </p:nvSpPr>
          <p:spPr>
            <a:xfrm rot="16200000">
              <a:off x="4308078" y="3629528"/>
              <a:ext cx="207366" cy="207366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1">
                <a:solidFill>
                  <a:schemeClr val="tx1"/>
                </a:solidFill>
              </a:endParaRPr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2224E12-1504-47B2-94EE-22A11152129E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808642" y="2818640"/>
              <a:ext cx="0" cy="534556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Circle: Hollow 565">
              <a:extLst>
                <a:ext uri="{FF2B5EF4-FFF2-40B4-BE49-F238E27FC236}">
                  <a16:creationId xmlns:a16="http://schemas.microsoft.com/office/drawing/2014/main" id="{4BB20C22-001E-4766-8757-74CC39CEA229}"/>
                </a:ext>
              </a:extLst>
            </p:cNvPr>
            <p:cNvSpPr/>
            <p:nvPr/>
          </p:nvSpPr>
          <p:spPr>
            <a:xfrm rot="16200000">
              <a:off x="4308078" y="2982235"/>
              <a:ext cx="207366" cy="207366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1">
                <a:solidFill>
                  <a:schemeClr val="tx1"/>
                </a:solidFill>
              </a:endParaRPr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B91FF1BD-812E-41D8-AC42-06D8562C097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383357" y="3465825"/>
              <a:ext cx="0" cy="534556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Circle: Hollow 567">
              <a:extLst>
                <a:ext uri="{FF2B5EF4-FFF2-40B4-BE49-F238E27FC236}">
                  <a16:creationId xmlns:a16="http://schemas.microsoft.com/office/drawing/2014/main" id="{0476176D-A2D0-4730-924B-3CFECEF65EE1}"/>
                </a:ext>
              </a:extLst>
            </p:cNvPr>
            <p:cNvSpPr/>
            <p:nvPr/>
          </p:nvSpPr>
          <p:spPr>
            <a:xfrm rot="16200000" flipV="1">
              <a:off x="7676555" y="3629420"/>
              <a:ext cx="207366" cy="207366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1">
                <a:solidFill>
                  <a:schemeClr val="tx1"/>
                </a:solidFill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5A6B6D2-D47C-4AE0-884B-5CE3850F822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383357" y="2818532"/>
              <a:ext cx="0" cy="534556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Circle: Hollow 569">
              <a:extLst>
                <a:ext uri="{FF2B5EF4-FFF2-40B4-BE49-F238E27FC236}">
                  <a16:creationId xmlns:a16="http://schemas.microsoft.com/office/drawing/2014/main" id="{475B26AB-409C-45C4-A6F6-35D14A36199C}"/>
                </a:ext>
              </a:extLst>
            </p:cNvPr>
            <p:cNvSpPr/>
            <p:nvPr/>
          </p:nvSpPr>
          <p:spPr>
            <a:xfrm rot="16200000" flipV="1">
              <a:off x="7676555" y="2982127"/>
              <a:ext cx="207366" cy="207366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1">
                <a:solidFill>
                  <a:schemeClr val="tx1"/>
                </a:solidFill>
              </a:endParaRPr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B524579-87B9-4E42-8FA9-C4E1326B9F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1431" y="1360967"/>
              <a:ext cx="0" cy="1047954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8B9DDAC-CF60-4A65-9421-E0676FF595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03508" y="1360967"/>
              <a:ext cx="517923" cy="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Circle: Hollow 572">
              <a:extLst>
                <a:ext uri="{FF2B5EF4-FFF2-40B4-BE49-F238E27FC236}">
                  <a16:creationId xmlns:a16="http://schemas.microsoft.com/office/drawing/2014/main" id="{363DBE44-DB0B-45A5-870D-E5C7280DC66B}"/>
                </a:ext>
              </a:extLst>
            </p:cNvPr>
            <p:cNvSpPr/>
            <p:nvPr/>
          </p:nvSpPr>
          <p:spPr>
            <a:xfrm>
              <a:off x="4473518" y="1216967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1">
                <a:solidFill>
                  <a:schemeClr val="tx1"/>
                </a:solidFill>
              </a:endParaRP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9D4FDDF-87B3-48C5-A50C-FCEFF126F5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67770" y="1360967"/>
              <a:ext cx="0" cy="1047954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9330BCB-C719-49FC-A805-160D32720234}"/>
                </a:ext>
              </a:extLst>
            </p:cNvPr>
            <p:cNvCxnSpPr>
              <a:cxnSpLocks/>
            </p:cNvCxnSpPr>
            <p:nvPr/>
          </p:nvCxnSpPr>
          <p:spPr>
            <a:xfrm>
              <a:off x="6867770" y="1360967"/>
              <a:ext cx="517923" cy="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Circle: Hollow 575">
              <a:extLst>
                <a:ext uri="{FF2B5EF4-FFF2-40B4-BE49-F238E27FC236}">
                  <a16:creationId xmlns:a16="http://schemas.microsoft.com/office/drawing/2014/main" id="{4B2FB4D8-DE71-48E9-9FA5-4231E37C5D24}"/>
                </a:ext>
              </a:extLst>
            </p:cNvPr>
            <p:cNvSpPr/>
            <p:nvPr/>
          </p:nvSpPr>
          <p:spPr>
            <a:xfrm flipH="1">
              <a:off x="7427683" y="1216967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1">
                <a:solidFill>
                  <a:schemeClr val="tx1"/>
                </a:solidFill>
              </a:endParaRPr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66A7DB1-F940-4A59-A010-12684228BD94}"/>
                </a:ext>
              </a:extLst>
            </p:cNvPr>
            <p:cNvCxnSpPr>
              <a:cxnSpLocks/>
            </p:cNvCxnSpPr>
            <p:nvPr/>
          </p:nvCxnSpPr>
          <p:spPr>
            <a:xfrm>
              <a:off x="5322830" y="4455411"/>
              <a:ext cx="0" cy="1047954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78B71F0-E776-4089-92FD-24BE439CFD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04907" y="5503365"/>
              <a:ext cx="517923" cy="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Circle: Hollow 578">
              <a:extLst>
                <a:ext uri="{FF2B5EF4-FFF2-40B4-BE49-F238E27FC236}">
                  <a16:creationId xmlns:a16="http://schemas.microsoft.com/office/drawing/2014/main" id="{F50A1C8B-F0E5-4E36-BE3F-CDA8D4DFEA00}"/>
                </a:ext>
              </a:extLst>
            </p:cNvPr>
            <p:cNvSpPr/>
            <p:nvPr/>
          </p:nvSpPr>
          <p:spPr>
            <a:xfrm flipV="1">
              <a:off x="4474917" y="5359365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1">
                <a:solidFill>
                  <a:schemeClr val="tx1"/>
                </a:solidFill>
              </a:endParaRPr>
            </a:p>
          </p:txBody>
        </p: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24160344-1C86-4141-AD0C-7CBB557F90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9169" y="4455411"/>
              <a:ext cx="0" cy="1047954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8998167D-3D20-44FA-9526-CDB7654BDF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9169" y="5503365"/>
              <a:ext cx="517923" cy="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Circle: Hollow 581">
              <a:extLst>
                <a:ext uri="{FF2B5EF4-FFF2-40B4-BE49-F238E27FC236}">
                  <a16:creationId xmlns:a16="http://schemas.microsoft.com/office/drawing/2014/main" id="{C1E04923-A7A7-4523-AAED-01C7205A0B7D}"/>
                </a:ext>
              </a:extLst>
            </p:cNvPr>
            <p:cNvSpPr/>
            <p:nvPr/>
          </p:nvSpPr>
          <p:spPr>
            <a:xfrm flipH="1" flipV="1">
              <a:off x="7429082" y="5359365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1">
                <a:solidFill>
                  <a:schemeClr val="tx1"/>
                </a:solidFill>
              </a:endParaRP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84CDE91D-6267-4EA5-80A0-F8C26A80C41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536210" y="3689687"/>
              <a:ext cx="0" cy="1047954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49372817-D18C-4EA6-B7B1-814B8C25765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753271" y="4472625"/>
              <a:ext cx="517923" cy="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Circle: Hollow 584">
              <a:extLst>
                <a:ext uri="{FF2B5EF4-FFF2-40B4-BE49-F238E27FC236}">
                  <a16:creationId xmlns:a16="http://schemas.microsoft.com/office/drawing/2014/main" id="{8892BE34-F5A6-4C55-BCD3-B73AAF6DD505}"/>
                </a:ext>
              </a:extLst>
            </p:cNvPr>
            <p:cNvSpPr/>
            <p:nvPr/>
          </p:nvSpPr>
          <p:spPr>
            <a:xfrm rot="16200000">
              <a:off x="3868233" y="4773577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1">
                <a:solidFill>
                  <a:schemeClr val="tx1"/>
                </a:solidFill>
              </a:endParaRP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025FAD1-17E1-4D12-997A-6A0E2A1DD9FF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4536210" y="2143348"/>
              <a:ext cx="0" cy="1047954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A866170-0272-41CE-803F-8890699E5AE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53271" y="2408363"/>
              <a:ext cx="517923" cy="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Circle: Hollow 587">
              <a:extLst>
                <a:ext uri="{FF2B5EF4-FFF2-40B4-BE49-F238E27FC236}">
                  <a16:creationId xmlns:a16="http://schemas.microsoft.com/office/drawing/2014/main" id="{5C9931D1-B0AF-4211-B6DE-5177B7379C0C}"/>
                </a:ext>
              </a:extLst>
            </p:cNvPr>
            <p:cNvSpPr/>
            <p:nvPr/>
          </p:nvSpPr>
          <p:spPr>
            <a:xfrm rot="16200000" flipH="1">
              <a:off x="3868233" y="1819412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1">
                <a:solidFill>
                  <a:schemeClr val="tx1"/>
                </a:solidFill>
              </a:endParaRPr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33A5BE20-F32E-4F62-818B-BE9F3FCFD4C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630653" y="3688287"/>
              <a:ext cx="0" cy="1047954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E0B7AD32-B33D-4EFF-ACCA-BF8EA97259BE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7895669" y="4471225"/>
              <a:ext cx="517923" cy="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Circle: Hollow 590">
              <a:extLst>
                <a:ext uri="{FF2B5EF4-FFF2-40B4-BE49-F238E27FC236}">
                  <a16:creationId xmlns:a16="http://schemas.microsoft.com/office/drawing/2014/main" id="{7537A064-AF52-4890-AE60-61E8ED727A2E}"/>
                </a:ext>
              </a:extLst>
            </p:cNvPr>
            <p:cNvSpPr/>
            <p:nvPr/>
          </p:nvSpPr>
          <p:spPr>
            <a:xfrm rot="16200000" flipV="1">
              <a:off x="8010630" y="4772177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1">
                <a:solidFill>
                  <a:schemeClr val="tx1"/>
                </a:solidFill>
              </a:endParaRPr>
            </a:p>
          </p:txBody>
        </p: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8C8803FC-C82E-41FA-83A4-F724746066A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630654" y="2141948"/>
              <a:ext cx="0" cy="1047954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78041BA0-6FAE-4760-B0DB-FBB33697FB5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895669" y="2406963"/>
              <a:ext cx="517923" cy="0"/>
            </a:xfrm>
            <a:prstGeom prst="line">
              <a:avLst/>
            </a:prstGeom>
            <a:ln>
              <a:solidFill>
                <a:schemeClr val="bg1">
                  <a:alpha val="1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Circle: Hollow 593">
              <a:extLst>
                <a:ext uri="{FF2B5EF4-FFF2-40B4-BE49-F238E27FC236}">
                  <a16:creationId xmlns:a16="http://schemas.microsoft.com/office/drawing/2014/main" id="{DB332203-26D0-44FE-90B4-89A98960DF4B}"/>
                </a:ext>
              </a:extLst>
            </p:cNvPr>
            <p:cNvSpPr/>
            <p:nvPr/>
          </p:nvSpPr>
          <p:spPr>
            <a:xfrm rot="16200000" flipH="1" flipV="1">
              <a:off x="8010631" y="1818012"/>
              <a:ext cx="288000" cy="288000"/>
            </a:xfrm>
            <a:prstGeom prst="donut">
              <a:avLst>
                <a:gd name="adj" fmla="val 9724"/>
              </a:avLst>
            </a:prstGeom>
            <a:noFill/>
            <a:ln w="6350"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1">
                <a:solidFill>
                  <a:schemeClr val="tx1"/>
                </a:solidFill>
              </a:endParaRPr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EA332472-FC3F-4046-9242-98771BB14589}"/>
              </a:ext>
            </a:extLst>
          </p:cNvPr>
          <p:cNvSpPr txBox="1"/>
          <p:nvPr userDrawn="1"/>
        </p:nvSpPr>
        <p:spPr>
          <a:xfrm rot="16200000">
            <a:off x="-868469" y="4915393"/>
            <a:ext cx="2601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spc="133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POWERING DISCOVERIES</a:t>
            </a:r>
          </a:p>
        </p:txBody>
      </p:sp>
      <p:pic>
        <p:nvPicPr>
          <p:cNvPr id="162" name="Picture 161">
            <a:extLst>
              <a:ext uri="{FF2B5EF4-FFF2-40B4-BE49-F238E27FC236}">
                <a16:creationId xmlns:a16="http://schemas.microsoft.com/office/drawing/2014/main" id="{4DACDFB2-41A9-4958-BFF9-129EA5693D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349" y="508466"/>
            <a:ext cx="361539" cy="357287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7B96E2AF-0074-48D0-85F6-C8F831437F3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286" y="1493673"/>
            <a:ext cx="399364" cy="392956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3C5E13D1-7547-4A06-BD46-40ACD2470F0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889" y="1010831"/>
            <a:ext cx="388379" cy="37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873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6" presetID="26" presetClass="emph" presetSubtype="0" repeatCount="indefinite" fill="hold" grpId="1" nodeType="withEffect">
                                  <p:stCondLst>
                                    <p:cond delay="29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20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8" dur="100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9" presetID="26" presetClass="emph" presetSubtype="0" repeatCount="indefinite" fill="hold" grpId="1" nodeType="withEffect">
                                  <p:stCondLst>
                                    <p:cond delay="9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20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1" dur="100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2" presetID="26" presetClass="emph" presetSubtype="0" repeatCount="indefinite" fill="hold" grpId="1" nodeType="withEffect">
                                  <p:stCondLst>
                                    <p:cond delay="19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20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4" dur="100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5" presetID="26" presetClass="emph" presetSubtype="0" repeatCount="indefinite" fill="hold" grpId="1" nodeType="withEffect">
                                  <p:stCondLst>
                                    <p:cond delay="5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20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7" dur="100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8" presetID="26" presetClass="emph" presetSubtype="0" repeatCount="indefinite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20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0" dur="100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1" presetID="26" presetClass="emph" presetSubtype="0" repeatCount="indefinite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20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3" dur="100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4" presetID="26" presetClass="emph" presetSubtype="0" repeatCount="indefinite" fill="hold" grpId="1" nodeType="withEffect">
                                  <p:stCondLst>
                                    <p:cond delay="33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20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6" dur="100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7" presetID="26" presetClass="emph" presetSubtype="0" repeatCount="indefinite" fill="hold" grpId="1" nodeType="withEffect">
                                  <p:stCondLst>
                                    <p:cond delay="133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20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9" dur="100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0" presetID="26" presetClass="emph" presetSubtype="0" repeatCount="indefinite" fill="hold" grpId="1" nodeType="withEffect">
                                  <p:stCondLst>
                                    <p:cond delay="233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20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2" dur="100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3" presetID="26" presetClass="emph" presetSubtype="0" repeatCount="indefinite" fill="hold" grpId="1" nodeType="withEffect">
                                  <p:stCondLst>
                                    <p:cond delay="66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2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5" dur="10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6" presetID="26" presetClass="emph" presetSubtype="0" repeatCount="indefinite" fill="hold" grpId="1" nodeType="withEffect">
                                  <p:stCondLst>
                                    <p:cond delay="166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2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8" dur="10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9" presetID="26" presetClass="emph" presetSubtype="0" repeatCount="indefinite" fill="hold" grpId="1" nodeType="withEffect">
                                  <p:stCondLst>
                                    <p:cond delay="266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20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1" dur="100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2" presetID="26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3" dur="20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4" dur="100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5" presetID="26" presetClass="emph" presetSubtype="0" repeatCount="indefinite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20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7" dur="100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8" presetID="26" presetClass="emph" presetSubtype="0" repeatCount="indefinite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9" dur="20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0" dur="100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1" presetID="26" presetClass="emph" presetSubtype="0" repeatCount="indefinite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20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3" dur="100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4" presetID="26" presetClass="emph" presetSubtype="0" repeatCount="indefinite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2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6" dur="10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7" presetID="26" presetClass="emph" presetSubtype="0" repeatCount="indefinite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2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9" dur="10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0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2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2" dur="10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3" presetID="26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2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5" dur="10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7" grpId="1" animBg="1"/>
      <p:bldP spid="9" grpId="0" animBg="1"/>
      <p:bldP spid="9" grpId="1" animBg="1"/>
      <p:bldP spid="11" grpId="0" animBg="1"/>
      <p:bldP spid="11" grpId="1" animBg="1"/>
      <p:bldP spid="13" grpId="0" animBg="1"/>
      <p:bldP spid="13" grpId="1" animBg="1"/>
      <p:bldP spid="15" grpId="0" animBg="1"/>
      <p:bldP spid="15" grpId="1" animBg="1"/>
      <p:bldP spid="17" grpId="0" animBg="1"/>
      <p:bldP spid="17" grpId="1" animBg="1"/>
      <p:bldP spid="19" grpId="0" animBg="1"/>
      <p:bldP spid="19" grpId="1" animBg="1"/>
      <p:bldP spid="21" grpId="0" animBg="1"/>
      <p:bldP spid="21" grpId="1" animBg="1"/>
      <p:bldP spid="23" grpId="0" animBg="1"/>
      <p:bldP spid="23" grpId="1" animBg="1"/>
      <p:bldP spid="25" grpId="0" animBg="1"/>
      <p:bldP spid="25" grpId="1" animBg="1"/>
      <p:bldP spid="27" grpId="0" animBg="1"/>
      <p:bldP spid="27" grpId="1" animBg="1"/>
      <p:bldP spid="29" grpId="0" animBg="1"/>
      <p:bldP spid="29" grpId="1" animBg="1"/>
      <p:bldP spid="32" grpId="0" animBg="1"/>
      <p:bldP spid="32" grpId="1" animBg="1"/>
      <p:bldP spid="35" grpId="0" animBg="1"/>
      <p:bldP spid="35" grpId="1" animBg="1"/>
      <p:bldP spid="38" grpId="0" animBg="1"/>
      <p:bldP spid="38" grpId="1" animBg="1"/>
      <p:bldP spid="41" grpId="0" animBg="1"/>
      <p:bldP spid="41" grpId="1" animBg="1"/>
      <p:bldP spid="44" grpId="0" animBg="1"/>
      <p:bldP spid="44" grpId="1" animBg="1"/>
      <p:bldP spid="47" grpId="0" animBg="1"/>
      <p:bldP spid="47" grpId="1" animBg="1"/>
      <p:bldP spid="50" grpId="0" animBg="1"/>
      <p:bldP spid="50" grpId="1" animBg="1"/>
      <p:bldP spid="53" grpId="0" animBg="1"/>
      <p:bldP spid="53" grpId="1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">
    <p:bg>
      <p:bgPr>
        <a:blipFill dpi="0"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480043" y="1718455"/>
            <a:ext cx="5376599" cy="2244711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3867" b="1" cap="all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 smtClean="0"/>
              <a:t>TITLE IN OPEN SANS, BOLD, CAPS,</a:t>
            </a:r>
            <a:br>
              <a:rPr lang="en-US" dirty="0" smtClean="0"/>
            </a:br>
            <a:r>
              <a:rPr lang="en-US" dirty="0" smtClean="0"/>
              <a:t>SIZE 29,</a:t>
            </a:r>
            <a:br>
              <a:rPr lang="en-US" dirty="0" smtClean="0"/>
            </a:br>
            <a:r>
              <a:rPr lang="en-US" dirty="0" smtClean="0"/>
              <a:t>left ALIGN</a:t>
            </a:r>
            <a:endParaRPr lang="en-GB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3CA90A6-A426-EA4C-9C16-C8BD80098F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80044" y="6021288"/>
            <a:ext cx="2335585" cy="384043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CE97A19-E0D7-CD47-9414-E73C0F164E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0044" y="4613188"/>
            <a:ext cx="5376597" cy="638400"/>
          </a:xfrm>
        </p:spPr>
        <p:txBody>
          <a:bodyPr>
            <a:normAutofit/>
          </a:bodyPr>
          <a:lstStyle>
            <a:lvl1pPr marL="0" indent="0" algn="l">
              <a:buNone/>
              <a:defRPr sz="1867" b="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/>
              <a:t>Designation, </a:t>
            </a:r>
            <a:r>
              <a:rPr lang="en-US" dirty="0" smtClean="0"/>
              <a:t>Department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85EE222-D0FA-3B43-9135-02B23C7407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44" y="4293097"/>
            <a:ext cx="5376597" cy="384935"/>
          </a:xfrm>
        </p:spPr>
        <p:txBody>
          <a:bodyPr>
            <a:normAutofit/>
          </a:bodyPr>
          <a:lstStyle>
            <a:lvl1pPr marL="0" indent="0" algn="l">
              <a:buNone/>
              <a:defRPr sz="2133" b="1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/>
              <a:t>Name of Presenter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7CB518A3-39CE-3A43-91A3-E855A204ED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80044" y="5270258"/>
            <a:ext cx="5376597" cy="749263"/>
          </a:xfrm>
        </p:spPr>
        <p:txBody>
          <a:bodyPr>
            <a:normAutofit/>
          </a:bodyPr>
          <a:lstStyle>
            <a:lvl1pPr marL="0" indent="0" algn="l">
              <a:buNone/>
              <a:defRPr sz="1867" b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/>
              <a:t>RI / Entity / Programme</a:t>
            </a:r>
          </a:p>
        </p:txBody>
      </p:sp>
    </p:spTree>
    <p:extLst>
      <p:ext uri="{BB962C8B-B14F-4D97-AF65-F5344CB8AC3E}">
        <p14:creationId xmlns:p14="http://schemas.microsoft.com/office/powerpoint/2010/main" val="3472021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1" orient="horz" pos="368" userDrawn="1">
          <p15:clr>
            <a:srgbClr val="FBAE40"/>
          </p15:clr>
        </p15:guide>
        <p15:guide id="4" orient="horz" pos="4051" userDrawn="1">
          <p15:clr>
            <a:srgbClr val="FBAE40"/>
          </p15:clr>
        </p15:guide>
        <p15:guide id="5" pos="7379" userDrawn="1">
          <p15:clr>
            <a:srgbClr val="FBAE40"/>
          </p15:clr>
        </p15:guide>
        <p15:guide id="6" pos="3985" userDrawn="1">
          <p15:clr>
            <a:srgbClr val="FBAE40"/>
          </p15:clr>
        </p15:guide>
        <p15:guide id="10" orient="horz" pos="87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ver">
    <p:bg>
      <p:bgPr>
        <a:blipFill dpi="0"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480043" y="1718455"/>
            <a:ext cx="5376599" cy="2244711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3867" b="1" cap="all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 smtClean="0"/>
              <a:t>TITLE IN OPEN SANS, BOLD, CAPS,</a:t>
            </a:r>
            <a:br>
              <a:rPr lang="en-US" dirty="0" smtClean="0"/>
            </a:br>
            <a:r>
              <a:rPr lang="en-US" dirty="0" smtClean="0"/>
              <a:t>SIZE 29,</a:t>
            </a:r>
            <a:br>
              <a:rPr lang="en-US" dirty="0" smtClean="0"/>
            </a:br>
            <a:r>
              <a:rPr lang="en-US" dirty="0" smtClean="0"/>
              <a:t>left ALIGN</a:t>
            </a:r>
            <a:endParaRPr lang="en-GB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3CA90A6-A426-EA4C-9C16-C8BD80098F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80044" y="6021288"/>
            <a:ext cx="2335585" cy="384043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CE97A19-E0D7-CD47-9414-E73C0F164E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0044" y="4613188"/>
            <a:ext cx="5376597" cy="638400"/>
          </a:xfrm>
        </p:spPr>
        <p:txBody>
          <a:bodyPr>
            <a:normAutofit/>
          </a:bodyPr>
          <a:lstStyle>
            <a:lvl1pPr marL="0" indent="0" algn="l">
              <a:buNone/>
              <a:defRPr sz="1867" b="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/>
              <a:t>Designation, </a:t>
            </a:r>
            <a:r>
              <a:rPr lang="en-US" dirty="0" smtClean="0"/>
              <a:t>Department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85EE222-D0FA-3B43-9135-02B23C7407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0044" y="4293097"/>
            <a:ext cx="5376597" cy="384935"/>
          </a:xfrm>
        </p:spPr>
        <p:txBody>
          <a:bodyPr>
            <a:normAutofit/>
          </a:bodyPr>
          <a:lstStyle>
            <a:lvl1pPr marL="0" indent="0" algn="l">
              <a:buNone/>
              <a:defRPr sz="2133" b="1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/>
              <a:t>Name of Presenter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7CB518A3-39CE-3A43-91A3-E855A204ED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80044" y="5270258"/>
            <a:ext cx="5376597" cy="749263"/>
          </a:xfrm>
        </p:spPr>
        <p:txBody>
          <a:bodyPr>
            <a:normAutofit/>
          </a:bodyPr>
          <a:lstStyle>
            <a:lvl1pPr marL="0" indent="0" algn="l">
              <a:buNone/>
              <a:defRPr sz="1867" b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/>
              <a:t>RI / Entity / Programme</a:t>
            </a:r>
          </a:p>
        </p:txBody>
      </p:sp>
    </p:spTree>
    <p:extLst>
      <p:ext uri="{BB962C8B-B14F-4D97-AF65-F5344CB8AC3E}">
        <p14:creationId xmlns:p14="http://schemas.microsoft.com/office/powerpoint/2010/main" val="136555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1" orient="horz" pos="368" userDrawn="1">
          <p15:clr>
            <a:srgbClr val="FBAE40"/>
          </p15:clr>
        </p15:guide>
        <p15:guide id="4" orient="horz" pos="4051" userDrawn="1">
          <p15:clr>
            <a:srgbClr val="FBAE40"/>
          </p15:clr>
        </p15:guide>
        <p15:guide id="5" pos="7379" userDrawn="1">
          <p15:clr>
            <a:srgbClr val="FBAE40"/>
          </p15:clr>
        </p15:guide>
        <p15:guide id="6" pos="3984" userDrawn="1">
          <p15:clr>
            <a:srgbClr val="FBAE40"/>
          </p15:clr>
        </p15:guide>
        <p15:guide id="10" orient="horz" pos="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871133" y="1571884"/>
            <a:ext cx="6705600" cy="365760"/>
          </a:xfrm>
        </p:spPr>
        <p:txBody>
          <a:bodyPr anchor="ctr">
            <a:normAutofit/>
          </a:bodyPr>
          <a:lstStyle>
            <a:lvl1pPr marL="0" indent="0">
              <a:buNone/>
              <a:defRPr sz="2133" b="1" baseline="0">
                <a:solidFill>
                  <a:srgbClr val="003087"/>
                </a:solidFill>
              </a:defRPr>
            </a:lvl1pPr>
          </a:lstStyle>
          <a:p>
            <a:pPr lvl="0"/>
            <a:r>
              <a:rPr lang="en-US" dirty="0"/>
              <a:t>Section One Header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1871133" y="2232655"/>
            <a:ext cx="6705600" cy="365760"/>
          </a:xfrm>
        </p:spPr>
        <p:txBody>
          <a:bodyPr anchor="ctr">
            <a:normAutofit/>
          </a:bodyPr>
          <a:lstStyle>
            <a:lvl1pPr marL="0" indent="0">
              <a:buNone/>
              <a:defRPr sz="2133" b="1" baseline="0">
                <a:solidFill>
                  <a:srgbClr val="003087"/>
                </a:solidFill>
              </a:defRPr>
            </a:lvl1pPr>
          </a:lstStyle>
          <a:p>
            <a:pPr lvl="0"/>
            <a:r>
              <a:rPr lang="en-US" dirty="0"/>
              <a:t>Section Two Header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871133" y="2908915"/>
            <a:ext cx="6705600" cy="365760"/>
          </a:xfrm>
        </p:spPr>
        <p:txBody>
          <a:bodyPr anchor="ctr">
            <a:normAutofit/>
          </a:bodyPr>
          <a:lstStyle>
            <a:lvl1pPr marL="0" indent="0">
              <a:buNone/>
              <a:defRPr sz="2133" b="1" baseline="0">
                <a:solidFill>
                  <a:srgbClr val="003087"/>
                </a:solidFill>
              </a:defRPr>
            </a:lvl1pPr>
          </a:lstStyle>
          <a:p>
            <a:pPr lvl="0"/>
            <a:r>
              <a:rPr lang="en-US" dirty="0"/>
              <a:t>Section Three Header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1871133" y="3575407"/>
            <a:ext cx="6705600" cy="365760"/>
          </a:xfrm>
        </p:spPr>
        <p:txBody>
          <a:bodyPr anchor="ctr">
            <a:noAutofit/>
          </a:bodyPr>
          <a:lstStyle>
            <a:lvl1pPr marL="0" indent="0">
              <a:buNone/>
              <a:defRPr sz="2133" b="1" baseline="0">
                <a:solidFill>
                  <a:srgbClr val="003087"/>
                </a:solidFill>
              </a:defRPr>
            </a:lvl1pPr>
          </a:lstStyle>
          <a:p>
            <a:pPr lvl="0"/>
            <a:r>
              <a:rPr lang="en-US" dirty="0"/>
              <a:t>Section Four Header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976784" y="1571883"/>
            <a:ext cx="1439696" cy="365760"/>
          </a:xfrm>
        </p:spPr>
        <p:txBody>
          <a:bodyPr anchor="ctr">
            <a:noAutofit/>
          </a:bodyPr>
          <a:lstStyle>
            <a:lvl1pPr marL="0" indent="0">
              <a:buNone/>
              <a:defRPr sz="2133" b="1">
                <a:solidFill>
                  <a:srgbClr val="003087"/>
                </a:solidFill>
              </a:defRPr>
            </a:lvl1pPr>
          </a:lstStyle>
          <a:p>
            <a:pPr lvl="0"/>
            <a:r>
              <a:rPr lang="en-US" dirty="0"/>
              <a:t>Page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8976784" y="2232655"/>
            <a:ext cx="1439696" cy="365760"/>
          </a:xfrm>
        </p:spPr>
        <p:txBody>
          <a:bodyPr anchor="ctr">
            <a:noAutofit/>
          </a:bodyPr>
          <a:lstStyle>
            <a:lvl1pPr marL="0" indent="0">
              <a:buNone/>
              <a:defRPr sz="2133" b="1">
                <a:solidFill>
                  <a:srgbClr val="003087"/>
                </a:solidFill>
              </a:defRPr>
            </a:lvl1pPr>
          </a:lstStyle>
          <a:p>
            <a:pPr lvl="0"/>
            <a:r>
              <a:rPr lang="en-US" dirty="0"/>
              <a:t>Page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8976784" y="2908915"/>
            <a:ext cx="1439696" cy="365760"/>
          </a:xfrm>
        </p:spPr>
        <p:txBody>
          <a:bodyPr anchor="ctr">
            <a:noAutofit/>
          </a:bodyPr>
          <a:lstStyle>
            <a:lvl1pPr marL="0" indent="0">
              <a:buNone/>
              <a:defRPr sz="2133" b="1" i="0">
                <a:solidFill>
                  <a:srgbClr val="003087"/>
                </a:solidFill>
              </a:defRPr>
            </a:lvl1pPr>
          </a:lstStyle>
          <a:p>
            <a:pPr lvl="0"/>
            <a:r>
              <a:rPr lang="en-US" dirty="0"/>
              <a:t>Page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0" hasCustomPrompt="1"/>
          </p:nvPr>
        </p:nvSpPr>
        <p:spPr>
          <a:xfrm>
            <a:off x="8976784" y="3575407"/>
            <a:ext cx="1439696" cy="365760"/>
          </a:xfrm>
        </p:spPr>
        <p:txBody>
          <a:bodyPr anchor="ctr">
            <a:noAutofit/>
          </a:bodyPr>
          <a:lstStyle>
            <a:lvl1pPr marL="0" indent="0">
              <a:buNone/>
              <a:defRPr sz="2133" b="1">
                <a:solidFill>
                  <a:srgbClr val="003087"/>
                </a:solidFill>
              </a:defRPr>
            </a:lvl1pPr>
          </a:lstStyle>
          <a:p>
            <a:pPr lvl="0"/>
            <a:r>
              <a:rPr lang="en-US" dirty="0"/>
              <a:t>Page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21" hasCustomPrompt="1"/>
          </p:nvPr>
        </p:nvSpPr>
        <p:spPr>
          <a:xfrm>
            <a:off x="1871133" y="4215368"/>
            <a:ext cx="6705600" cy="365760"/>
          </a:xfrm>
        </p:spPr>
        <p:txBody>
          <a:bodyPr anchor="ctr">
            <a:noAutofit/>
          </a:bodyPr>
          <a:lstStyle>
            <a:lvl1pPr marL="0" indent="0">
              <a:buNone/>
              <a:defRPr sz="2133" b="1" baseline="0">
                <a:solidFill>
                  <a:srgbClr val="003087"/>
                </a:solidFill>
              </a:defRPr>
            </a:lvl1pPr>
          </a:lstStyle>
          <a:p>
            <a:pPr lvl="0"/>
            <a:r>
              <a:rPr lang="en-US" dirty="0"/>
              <a:t>Section Five Header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22" hasCustomPrompt="1"/>
          </p:nvPr>
        </p:nvSpPr>
        <p:spPr>
          <a:xfrm>
            <a:off x="8976784" y="4210779"/>
            <a:ext cx="1439696" cy="365760"/>
          </a:xfrm>
        </p:spPr>
        <p:txBody>
          <a:bodyPr anchor="ctr">
            <a:noAutofit/>
          </a:bodyPr>
          <a:lstStyle>
            <a:lvl1pPr marL="0" indent="0">
              <a:buNone/>
              <a:defRPr sz="2133" b="1">
                <a:solidFill>
                  <a:srgbClr val="003087"/>
                </a:solidFill>
              </a:defRPr>
            </a:lvl1pPr>
          </a:lstStyle>
          <a:p>
            <a:pPr lvl="0"/>
            <a:r>
              <a:rPr lang="en-US" dirty="0"/>
              <a:t>Page</a:t>
            </a:r>
          </a:p>
        </p:txBody>
      </p:sp>
      <p:sp>
        <p:nvSpPr>
          <p:cNvPr id="2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199456" y="448548"/>
            <a:ext cx="10561173" cy="6255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rgbClr val="003087"/>
                </a:solidFill>
              </a:defRPr>
            </a:lvl1pPr>
          </a:lstStyle>
          <a:p>
            <a:r>
              <a:rPr lang="en-US" dirty="0"/>
              <a:t>Content in </a:t>
            </a:r>
            <a:r>
              <a:rPr lang="en-US" dirty="0" smtClean="0"/>
              <a:t>Open Sans, </a:t>
            </a:r>
            <a:r>
              <a:rPr lang="en-US" dirty="0"/>
              <a:t>bold, size 20, left align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086095"/>
      </p:ext>
    </p:extLst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2" pos="515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199456" y="452669"/>
            <a:ext cx="10561173" cy="9601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 baseline="0">
                <a:solidFill>
                  <a:srgbClr val="003087"/>
                </a:solidFill>
              </a:defRPr>
            </a:lvl1pPr>
          </a:lstStyle>
          <a:p>
            <a:r>
              <a:rPr lang="en-US" dirty="0"/>
              <a:t>Title in </a:t>
            </a:r>
            <a:r>
              <a:rPr lang="en-US" dirty="0" smtClean="0"/>
              <a:t>Open Sans, </a:t>
            </a:r>
            <a:r>
              <a:rPr lang="en-US" dirty="0"/>
              <a:t>bold, size 20, left align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1199456" y="1508787"/>
            <a:ext cx="10561173" cy="4320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Click to input content (min. text size 16)</a:t>
            </a:r>
          </a:p>
        </p:txBody>
      </p:sp>
    </p:spTree>
  </p:cSld>
  <p:clrMapOvr>
    <a:masterClrMapping/>
  </p:clrMapOvr>
  <p:transition spd="slow">
    <p:push dir="u"/>
  </p:transition>
  <p:extLst mod="1">
    <p:ext uri="{DCECCB84-F9BA-43D5-87BE-67443E8EF086}">
      <p15:sldGuideLst xmlns:p15="http://schemas.microsoft.com/office/powerpoint/2012/main">
        <p15:guide id="2" pos="52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BD31065-48EE-3E44-8580-C08AEC29A78A}"/>
              </a:ext>
            </a:extLst>
          </p:cNvPr>
          <p:cNvSpPr/>
          <p:nvPr userDrawn="1"/>
        </p:nvSpPr>
        <p:spPr>
          <a:xfrm>
            <a:off x="0" y="0"/>
            <a:ext cx="11034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31371" y="452669"/>
            <a:ext cx="11329259" cy="9601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rgbClr val="003087"/>
                </a:solidFill>
              </a:defRPr>
            </a:lvl1pPr>
          </a:lstStyle>
          <a:p>
            <a:r>
              <a:rPr lang="en-US" dirty="0"/>
              <a:t>Title in </a:t>
            </a:r>
            <a:r>
              <a:rPr lang="en-US" dirty="0" smtClean="0"/>
              <a:t>Open Sans, </a:t>
            </a:r>
            <a:r>
              <a:rPr lang="en-US" dirty="0"/>
              <a:t>bold, size 20, left align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431371" y="1508787"/>
            <a:ext cx="11329259" cy="4320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Click to input content (min. text size 16)</a:t>
            </a:r>
          </a:p>
        </p:txBody>
      </p:sp>
    </p:spTree>
    <p:extLst>
      <p:ext uri="{BB962C8B-B14F-4D97-AF65-F5344CB8AC3E}">
        <p14:creationId xmlns:p14="http://schemas.microsoft.com/office/powerpoint/2010/main" val="2615135321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Divider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815413" y="1700809"/>
            <a:ext cx="7323600" cy="1272143"/>
          </a:xfrm>
        </p:spPr>
        <p:txBody>
          <a:bodyPr wrap="square" anchor="t">
            <a:spAutoFit/>
          </a:bodyPr>
          <a:lstStyle>
            <a:lvl1pPr algn="l">
              <a:defRPr sz="3733" baseline="0">
                <a:solidFill>
                  <a:srgbClr val="003087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Section header in </a:t>
            </a:r>
            <a:r>
              <a:rPr lang="en-US" dirty="0" smtClean="0"/>
              <a:t>Open Sans, </a:t>
            </a:r>
            <a:r>
              <a:rPr lang="en-US" dirty="0"/>
              <a:t>bold, size 28, </a:t>
            </a:r>
            <a:r>
              <a:rPr lang="en-US" dirty="0" smtClean="0"/>
              <a:t>left </a:t>
            </a:r>
            <a:r>
              <a:rPr lang="en-US" dirty="0"/>
              <a:t>align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2563817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392500" y="2040965"/>
            <a:ext cx="5486400" cy="274320"/>
          </a:xfrm>
        </p:spPr>
        <p:txBody>
          <a:bodyPr anchor="ctr"/>
          <a:lstStyle>
            <a:lvl1pPr marL="0" indent="0">
              <a:buNone/>
              <a:defRPr sz="2000" baseline="0"/>
            </a:lvl1pPr>
          </a:lstStyle>
          <a:p>
            <a:pPr lvl="0"/>
            <a:r>
              <a:rPr lang="en-US" dirty="0"/>
              <a:t>Research Institute</a:t>
            </a:r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392500" y="1724133"/>
            <a:ext cx="5486400" cy="274320"/>
          </a:xfrm>
        </p:spPr>
        <p:txBody>
          <a:bodyPr anchor="ctr"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392500" y="2357797"/>
            <a:ext cx="5486400" cy="274320"/>
          </a:xfrm>
        </p:spPr>
        <p:txBody>
          <a:bodyPr anchor="ctr"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Tel: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1392500" y="2674627"/>
            <a:ext cx="5486400" cy="274320"/>
          </a:xfrm>
        </p:spPr>
        <p:txBody>
          <a:bodyPr anchor="ctr"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1392500" y="1407301"/>
            <a:ext cx="5486400" cy="274320"/>
          </a:xfrm>
        </p:spPr>
        <p:txBody>
          <a:bodyPr anchor="ctr">
            <a:noAutofit/>
          </a:bodyPr>
          <a:lstStyle>
            <a:lvl1pPr marL="0" indent="0">
              <a:buNone/>
              <a:defRPr sz="2000" b="1" baseline="0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6" hasCustomPrompt="1"/>
          </p:nvPr>
        </p:nvSpPr>
        <p:spPr>
          <a:xfrm>
            <a:off x="1391477" y="4254673"/>
            <a:ext cx="5486400" cy="274320"/>
          </a:xfrm>
        </p:spPr>
        <p:txBody>
          <a:bodyPr anchor="ctr"/>
          <a:lstStyle>
            <a:lvl1pPr marL="0" indent="0">
              <a:buNone/>
              <a:defRPr sz="2000" baseline="0"/>
            </a:lvl1pPr>
          </a:lstStyle>
          <a:p>
            <a:pPr lvl="0"/>
            <a:r>
              <a:rPr lang="en-US" dirty="0"/>
              <a:t>Research Institute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7" hasCustomPrompt="1"/>
          </p:nvPr>
        </p:nvSpPr>
        <p:spPr>
          <a:xfrm>
            <a:off x="1391477" y="3937848"/>
            <a:ext cx="5486400" cy="274320"/>
          </a:xfrm>
        </p:spPr>
        <p:txBody>
          <a:bodyPr anchor="ctr"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1391477" y="4571499"/>
            <a:ext cx="5486400" cy="274320"/>
          </a:xfrm>
        </p:spPr>
        <p:txBody>
          <a:bodyPr anchor="ctr"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Tel: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29" hasCustomPrompt="1"/>
          </p:nvPr>
        </p:nvSpPr>
        <p:spPr>
          <a:xfrm>
            <a:off x="1391477" y="4888324"/>
            <a:ext cx="5486400" cy="274320"/>
          </a:xfrm>
        </p:spPr>
        <p:txBody>
          <a:bodyPr anchor="ctr"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30" hasCustomPrompt="1"/>
          </p:nvPr>
        </p:nvSpPr>
        <p:spPr>
          <a:xfrm>
            <a:off x="1391477" y="3621023"/>
            <a:ext cx="5486400" cy="274320"/>
          </a:xfrm>
        </p:spPr>
        <p:txBody>
          <a:bodyPr anchor="ctr">
            <a:noAutofit/>
          </a:bodyPr>
          <a:lstStyle>
            <a:lvl1pPr marL="0" indent="0">
              <a:buNone/>
              <a:defRPr sz="2000" b="1" baseline="0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39"/>
          <p:cNvSpPr>
            <a:spLocks noGrp="1"/>
          </p:cNvSpPr>
          <p:nvPr>
            <p:ph type="body" sz="quarter" idx="31" hasCustomPrompt="1"/>
          </p:nvPr>
        </p:nvSpPr>
        <p:spPr>
          <a:xfrm>
            <a:off x="7056107" y="1407326"/>
            <a:ext cx="3657600" cy="1541621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/>
            </a:lvl1pPr>
          </a:lstStyle>
          <a:p>
            <a:pPr lvl="0"/>
            <a:r>
              <a:rPr lang="en-US" dirty="0"/>
              <a:t>Insert Research Institute logo here </a:t>
            </a:r>
          </a:p>
        </p:txBody>
      </p:sp>
      <p:sp>
        <p:nvSpPr>
          <p:cNvPr id="17" name="Text Placeholder 39"/>
          <p:cNvSpPr>
            <a:spLocks noGrp="1"/>
          </p:cNvSpPr>
          <p:nvPr>
            <p:ph type="body" sz="quarter" idx="32" hasCustomPrompt="1"/>
          </p:nvPr>
        </p:nvSpPr>
        <p:spPr>
          <a:xfrm>
            <a:off x="7056107" y="3621022"/>
            <a:ext cx="3657600" cy="154162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/>
            </a:lvl1pPr>
          </a:lstStyle>
          <a:p>
            <a:pPr lvl="0"/>
            <a:r>
              <a:rPr lang="en-US" dirty="0"/>
              <a:t>Insert Research Institute logo here 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295467" y="444620"/>
            <a:ext cx="2456122" cy="605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3333" b="1" kern="1200" baseline="0" dirty="0">
                <a:solidFill>
                  <a:srgbClr val="003087"/>
                </a:solidFill>
                <a:latin typeface="Open Sans"/>
                <a:ea typeface="+mj-ea"/>
                <a:cs typeface="Open Sans"/>
              </a:rPr>
              <a:t>Contact us</a:t>
            </a:r>
          </a:p>
        </p:txBody>
      </p:sp>
    </p:spTree>
    <p:extLst>
      <p:ext uri="{BB962C8B-B14F-4D97-AF65-F5344CB8AC3E}">
        <p14:creationId xmlns:p14="http://schemas.microsoft.com/office/powerpoint/2010/main" val="2742942740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1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9456" y="452669"/>
            <a:ext cx="10561173" cy="9601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Title in </a:t>
            </a:r>
            <a:r>
              <a:rPr lang="en-US" dirty="0" smtClean="0"/>
              <a:t>Open Sans, </a:t>
            </a:r>
            <a:r>
              <a:rPr lang="en-US" dirty="0"/>
              <a:t>bold, size 20, left align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9456" y="1508787"/>
            <a:ext cx="10561173" cy="4320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Click to input content (min. text size 16)</a:t>
            </a:r>
          </a:p>
          <a:p>
            <a:pPr lvl="4"/>
            <a:endParaRPr lang="en-GB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9107851" y="6309320"/>
            <a:ext cx="28448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78BDA8-D60F-4FDE-A05C-5882F3D646E1}" type="slidenum">
              <a:rPr lang="en-US" sz="933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9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Star_Powerpoint_Image Template05.jp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2832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8" r:id="rId2"/>
    <p:sldLayoutId id="2147483676" r:id="rId3"/>
    <p:sldLayoutId id="2147483677" r:id="rId4"/>
    <p:sldLayoutId id="2147483669" r:id="rId5"/>
    <p:sldLayoutId id="2147483650" r:id="rId6"/>
    <p:sldLayoutId id="2147483679" r:id="rId7"/>
    <p:sldLayoutId id="2147483672" r:id="rId8"/>
    <p:sldLayoutId id="2147483671" r:id="rId9"/>
    <p:sldLayoutId id="2147483674" r:id="rId10"/>
    <p:sldLayoutId id="2147483675" r:id="rId11"/>
  </p:sldLayoutIdLst>
  <p:transition spd="slow">
    <p:push dir="u"/>
  </p:transition>
  <p:hf hdr="0" ftr="0" dt="0"/>
  <p:txStyles>
    <p:titleStyle>
      <a:lvl1pPr algn="l" defTabSz="1219170" rtl="0" eaLnBrk="1" latinLnBrk="0" hangingPunct="1">
        <a:spcBef>
          <a:spcPct val="0"/>
        </a:spcBef>
        <a:buNone/>
        <a:defRPr sz="2667" b="1" kern="1200" baseline="0">
          <a:solidFill>
            <a:srgbClr val="003087"/>
          </a:solidFill>
          <a:latin typeface="Open Sans"/>
          <a:ea typeface="+mj-ea"/>
          <a:cs typeface="Open Sans"/>
        </a:defRPr>
      </a:lvl1pPr>
    </p:titleStyle>
    <p:bodyStyle>
      <a:lvl1pPr marL="0" marR="0" indent="0" algn="l" defTabSz="121917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None/>
        <a:tabLst/>
        <a:defRPr sz="2133" kern="1200">
          <a:solidFill>
            <a:schemeClr val="tx1"/>
          </a:solidFill>
          <a:latin typeface="Open Sans"/>
          <a:ea typeface="+mn-ea"/>
          <a:cs typeface="Open Sans"/>
        </a:defRPr>
      </a:lvl1pPr>
      <a:lvl2pPr marL="609585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14377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219170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867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9456" y="452669"/>
            <a:ext cx="10657184" cy="5760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Title in Open Sans, bold, size 20, left align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9456" y="1220755"/>
            <a:ext cx="10657184" cy="5280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Click to input content (min. text size 16)</a:t>
            </a:r>
          </a:p>
          <a:p>
            <a:pPr lvl="4"/>
            <a:endParaRPr lang="en-GB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9360363" y="6501342"/>
            <a:ext cx="28448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78BDA8-D60F-4FDE-A05C-5882F3D646E1}" type="slidenum">
              <a:rPr lang="en-US" sz="933" smtClean="0">
                <a:latin typeface="Open Sans" panose="020B0606030504020204" pitchFamily="34" charset="0"/>
                <a:cs typeface="Open Sans" panose="020B0606030504020204" pitchFamily="34" charset="0"/>
              </a:rPr>
              <a:pPr/>
              <a:t>‹#›</a:t>
            </a:fld>
            <a:endParaRPr lang="en-US" sz="933" dirty="0"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64093" cy="6858000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 rot="16200000">
            <a:off x="-868469" y="4915393"/>
            <a:ext cx="2601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spc="133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POWERING DISCOVERIES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349" y="508466"/>
            <a:ext cx="361539" cy="3572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286" y="1493673"/>
            <a:ext cx="399364" cy="3929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889" y="1010831"/>
            <a:ext cx="388379" cy="37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08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spcBef>
          <a:spcPct val="0"/>
        </a:spcBef>
        <a:buNone/>
        <a:defRPr sz="2667" b="1" kern="1200" baseline="0">
          <a:solidFill>
            <a:srgbClr val="003087"/>
          </a:solidFill>
          <a:latin typeface="Open Sans"/>
          <a:ea typeface="+mj-ea"/>
          <a:cs typeface="Open Sans"/>
        </a:defRPr>
      </a:lvl1pPr>
    </p:titleStyle>
    <p:bodyStyle>
      <a:lvl1pPr marL="0" marR="0" indent="0" algn="l" defTabSz="121917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None/>
        <a:tabLst/>
        <a:defRPr sz="2133" kern="1200">
          <a:solidFill>
            <a:schemeClr val="tx1"/>
          </a:solidFill>
          <a:latin typeface="Open Sans"/>
          <a:ea typeface="+mn-ea"/>
          <a:cs typeface="Open Sans"/>
        </a:defRPr>
      </a:lvl1pPr>
      <a:lvl2pPr marL="609585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14377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219170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867" kern="1200">
          <a:solidFill>
            <a:schemeClr val="tx1"/>
          </a:solidFill>
          <a:latin typeface="Open Sans" panose="020B0606030504020204" pitchFamily="34" charset="0"/>
          <a:ea typeface="+mn-ea"/>
          <a:cs typeface="Open Sans" panose="020B0606030504020204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7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307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55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microsoft.com/office/2007/relationships/hdphoto" Target="../media/hdphoto3.wdp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chart" Target="../charts/chart1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23.png"/><Relationship Id="rId2" Type="http://schemas.openxmlformats.org/officeDocument/2006/relationships/tags" Target="../tags/tag2.xml"/><Relationship Id="rId16" Type="http://schemas.openxmlformats.org/officeDocument/2006/relationships/image" Target="../media/image22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image" Target="../media/image1.jpeg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22.png"/><Relationship Id="rId7" Type="http://schemas.openxmlformats.org/officeDocument/2006/relationships/image" Target="../media/image3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35.png"/><Relationship Id="rId4" Type="http://schemas.openxmlformats.org/officeDocument/2006/relationships/image" Target="../media/image34.jpeg"/><Relationship Id="rId9" Type="http://schemas.openxmlformats.org/officeDocument/2006/relationships/image" Target="../media/image3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jpeg"/><Relationship Id="rId7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26.png"/><Relationship Id="rId10" Type="http://schemas.openxmlformats.org/officeDocument/2006/relationships/image" Target="../media/image44.jpeg"/><Relationship Id="rId4" Type="http://schemas.openxmlformats.org/officeDocument/2006/relationships/image" Target="../media/image27.jpeg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1.jpeg"/><Relationship Id="rId3" Type="http://schemas.openxmlformats.org/officeDocument/2006/relationships/image" Target="../media/image27.jpeg"/><Relationship Id="rId7" Type="http://schemas.openxmlformats.org/officeDocument/2006/relationships/image" Target="../media/image46.png"/><Relationship Id="rId12" Type="http://schemas.openxmlformats.org/officeDocument/2006/relationships/image" Target="../media/image5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11" Type="http://schemas.openxmlformats.org/officeDocument/2006/relationships/image" Target="../media/image49.gif"/><Relationship Id="rId5" Type="http://schemas.openxmlformats.org/officeDocument/2006/relationships/image" Target="../media/image22.png"/><Relationship Id="rId10" Type="http://schemas.openxmlformats.org/officeDocument/2006/relationships/image" Target="../media/image48.jpeg"/><Relationship Id="rId4" Type="http://schemas.openxmlformats.org/officeDocument/2006/relationships/image" Target="../media/image1.jpeg"/><Relationship Id="rId9" Type="http://schemas.openxmlformats.org/officeDocument/2006/relationships/image" Target="../media/image26.png"/><Relationship Id="rId1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345382" y="1718455"/>
            <a:ext cx="5440217" cy="2244711"/>
          </a:xfrm>
        </p:spPr>
        <p:txBody>
          <a:bodyPr/>
          <a:lstStyle/>
          <a:p>
            <a:r>
              <a:rPr lang="en-US" sz="2400" dirty="0" smtClean="0"/>
              <a:t>Spatial </a:t>
            </a:r>
            <a:r>
              <a:rPr lang="en-US" sz="2400" dirty="0"/>
              <a:t>Omics </a:t>
            </a:r>
            <a:r>
              <a:rPr lang="en-US" sz="2400" dirty="0" smtClean="0"/>
              <a:t>Platform</a:t>
            </a:r>
            <a:endParaRPr lang="en-SG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E97A19-E0D7-CD47-9414-E73C0F164E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4045" y="3892021"/>
            <a:ext cx="4032448" cy="528332"/>
          </a:xfrm>
        </p:spPr>
        <p:txBody>
          <a:bodyPr>
            <a:normAutofit fontScale="92500" lnSpcReduction="20000"/>
          </a:bodyPr>
          <a:lstStyle>
            <a:lvl1pPr marL="0" indent="0" algn="l">
              <a:buNone/>
              <a:defRPr sz="1400" b="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sz="1600" dirty="0" smtClean="0"/>
              <a:t>Spatial and Single Cell Systems</a:t>
            </a:r>
          </a:p>
          <a:p>
            <a:pPr lvl="0"/>
            <a:r>
              <a:rPr lang="en-US" sz="1600" dirty="0" smtClean="0"/>
              <a:t>Genome Institute of Singapore</a:t>
            </a:r>
            <a:endParaRPr lang="en-US" sz="160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85EE222-D0FA-3B43-9135-02B23C740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4045" y="3519155"/>
            <a:ext cx="4588762" cy="288701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sz="2000" dirty="0" smtClean="0"/>
              <a:t>Shyam Prabhakar, Kok Hao Chen</a:t>
            </a:r>
            <a:endParaRPr lang="en-US" sz="20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74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715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2457727" y="452669"/>
            <a:ext cx="9182889" cy="475431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rgbClr val="003087"/>
                </a:solidFill>
                <a:latin typeface="Open Sans"/>
                <a:ea typeface="+mj-ea"/>
                <a:cs typeface="Open Sans"/>
              </a:defRPr>
            </a:lvl1pPr>
          </a:lstStyle>
          <a:p>
            <a:r>
              <a:rPr lang="en-GB" dirty="0"/>
              <a:t>Objective: Disruption of Histopathology, Omics </a:t>
            </a:r>
            <a:r>
              <a:rPr lang="en-GB" sz="2200" dirty="0"/>
              <a:t>Research</a:t>
            </a:r>
            <a:r>
              <a:rPr lang="en-GB" dirty="0"/>
              <a:t> Markets</a:t>
            </a:r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9107851" y="6309320"/>
            <a:ext cx="28448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78BDA8-D60F-4FDE-A05C-5882F3D646E1}" type="slidenum">
              <a:rPr lang="en-US" sz="933">
                <a:latin typeface="Arial" panose="020B0604020202020204" pitchFamily="34" charset="0"/>
                <a:cs typeface="Arial" panose="020B0604020202020204" pitchFamily="34" charset="0"/>
              </a:rPr>
              <a:pPr/>
              <a:t>11</a:t>
            </a:fld>
            <a:endParaRPr lang="en-US" sz="9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Star_Powerpoint_Image Template05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2832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7235" y="432445"/>
            <a:ext cx="1049424" cy="590787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016671" y="916592"/>
            <a:ext cx="9857385" cy="11508"/>
          </a:xfrm>
          <a:prstGeom prst="line">
            <a:avLst/>
          </a:prstGeom>
          <a:ln w="19050">
            <a:solidFill>
              <a:srgbClr val="002060">
                <a:alpha val="5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2231097" y="2735729"/>
            <a:ext cx="7943331" cy="2745850"/>
            <a:chOff x="1319272" y="1288520"/>
            <a:chExt cx="9196328" cy="3588280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13000"/>
                      </a14:imgEffect>
                      <a14:imgEffect>
                        <a14:saturation sat="290000"/>
                      </a14:imgEffect>
                      <a14:imgEffect>
                        <a14:brightnessContrast contrast="-4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8162" y="1981200"/>
              <a:ext cx="3828897" cy="1513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2260"/>
            <a:stretch/>
          </p:blipFill>
          <p:spPr bwMode="auto">
            <a:xfrm>
              <a:off x="1681150" y="1966074"/>
              <a:ext cx="1836964" cy="1379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1319272" y="1517120"/>
              <a:ext cx="2176549" cy="3886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2060"/>
                  </a:solidFill>
                </a:rPr>
                <a:t>Traditional Pathology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660735" y="3610814"/>
              <a:ext cx="2377864" cy="1005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285750">
                <a:buFont typeface="Wingdings" panose="05000000000000000000" pitchFamily="2" charset="2"/>
                <a:buChar char="ü"/>
              </a:pPr>
              <a:r>
                <a:rPr lang="en-US" sz="1400" dirty="0" smtClean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2-3 </a:t>
              </a:r>
              <a:r>
                <a:rPr lang="en-US" sz="14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genes </a:t>
              </a:r>
            </a:p>
            <a:p>
              <a:endPara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/>
                </a:rPr>
                <a:t></a:t>
              </a:r>
              <a:r>
                <a:rPr lang="en-US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/>
                </a:rPr>
                <a:t>  </a:t>
              </a:r>
              <a:r>
                <a:rPr lang="en-US" sz="14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Quantitative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347611" y="1288520"/>
              <a:ext cx="2541311" cy="3588280"/>
            </a:xfrm>
            <a:prstGeom prst="roundRect">
              <a:avLst/>
            </a:prstGeom>
            <a:noFill/>
            <a:ln w="127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038600" y="1288520"/>
              <a:ext cx="2339622" cy="3588280"/>
            </a:xfrm>
            <a:prstGeom prst="roundRect">
              <a:avLst/>
            </a:prstGeom>
            <a:noFill/>
            <a:ln w="127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094923" y="1517120"/>
              <a:ext cx="2248313" cy="388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2060"/>
                  </a:solidFill>
                </a:rPr>
                <a:t>Traditional Genomics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089501" y="3555636"/>
              <a:ext cx="2288721" cy="1060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/>
                </a:rPr>
                <a:t></a:t>
              </a:r>
              <a:r>
                <a:rPr lang="en-US" sz="14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Spatial information</a:t>
              </a:r>
            </a:p>
            <a:p>
              <a:endParaRPr lang="en-US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20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Quantitative 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6553201" y="1288520"/>
              <a:ext cx="3962399" cy="3588280"/>
            </a:xfrm>
            <a:prstGeom prst="roundRect">
              <a:avLst/>
            </a:prstGeom>
            <a:noFill/>
            <a:ln w="127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650401" y="1447801"/>
              <a:ext cx="1766803" cy="4593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1">
                      <a:lumMod val="75000"/>
                    </a:schemeClr>
                  </a:solidFill>
                </a:rPr>
                <a:t>Spatial Omics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05601" y="3570982"/>
              <a:ext cx="3733798" cy="1060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20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Spatial information: &gt;1,000 genes </a:t>
              </a:r>
            </a:p>
            <a:p>
              <a:endParaRPr lang="en-US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20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Quantitative </a:t>
              </a:r>
            </a:p>
          </p:txBody>
        </p:sp>
        <p:pic>
          <p:nvPicPr>
            <p:cNvPr id="22" name="Picture 8" descr="Image result for rna seq heatmap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7941" y="2010190"/>
              <a:ext cx="1527439" cy="1495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Content Placeholder 2"/>
          <p:cNvSpPr txBox="1">
            <a:spLocks/>
          </p:cNvSpPr>
          <p:nvPr/>
        </p:nvSpPr>
        <p:spPr bwMode="auto">
          <a:xfrm>
            <a:off x="1763068" y="5340063"/>
            <a:ext cx="9675395" cy="986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PISCES: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hi-res, low-cost commercial systems for research + diagnostics</a:t>
            </a:r>
          </a:p>
        </p:txBody>
      </p:sp>
    </p:spTree>
    <p:extLst>
      <p:ext uri="{BB962C8B-B14F-4D97-AF65-F5344CB8AC3E}">
        <p14:creationId xmlns:p14="http://schemas.microsoft.com/office/powerpoint/2010/main" val="209068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2149833" y="260649"/>
            <a:ext cx="9850823" cy="495924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rgbClr val="003087"/>
                </a:solidFill>
                <a:latin typeface="Open Sans"/>
                <a:ea typeface="+mj-ea"/>
                <a:cs typeface="Open Sans"/>
              </a:defRPr>
            </a:lvl1pPr>
          </a:lstStyle>
          <a:p>
            <a:r>
              <a:rPr lang="en-US" sz="2200" dirty="0">
                <a:solidFill>
                  <a:srgbClr val="0D2270"/>
                </a:solidFill>
              </a:rPr>
              <a:t>Objective: Disruption of Histopathology, Omics Research Markets</a:t>
            </a:r>
          </a:p>
        </p:txBody>
      </p:sp>
      <p:pic>
        <p:nvPicPr>
          <p:cNvPr id="7" name="Picture 6" descr="AStar_Powerpoint_Image Template05.jpg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28320" cy="6858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3341" y="205152"/>
            <a:ext cx="1049424" cy="590787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1802816" y="640755"/>
            <a:ext cx="10063554" cy="83005"/>
          </a:xfrm>
          <a:prstGeom prst="line">
            <a:avLst/>
          </a:prstGeom>
          <a:ln w="19050">
            <a:solidFill>
              <a:srgbClr val="002060">
                <a:alpha val="5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9235166"/>
              </p:ext>
            </p:extLst>
          </p:nvPr>
        </p:nvGraphicFramePr>
        <p:xfrm>
          <a:off x="1199456" y="1103867"/>
          <a:ext cx="5282692" cy="2240773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5235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9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458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Research market</a:t>
                      </a:r>
                      <a:endParaRPr lang="en-US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80302" marR="80302" marT="40151" marB="40151" anchor="ctr"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Clinical market</a:t>
                      </a:r>
                      <a:endParaRPr lang="en-US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80302" marR="80302" marT="40151" marB="40151" anchor="ctr">
                    <a:solidFill>
                      <a:srgbClr val="2F5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6185"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en-US" sz="1400" dirty="0" smtClean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Immune</a:t>
                      </a:r>
                      <a:r>
                        <a:rPr lang="en-US" sz="1400" baseline="0" dirty="0" smtClean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profiling</a:t>
                      </a:r>
                    </a:p>
                    <a:p>
                      <a:pPr marL="342900" indent="-342900">
                        <a:buAutoNum type="arabicParenR"/>
                      </a:pPr>
                      <a:endParaRPr lang="en-US" sz="1400" dirty="0" smtClean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en-US" sz="1400" dirty="0" smtClean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Cancer</a:t>
                      </a:r>
                      <a:r>
                        <a:rPr lang="en-US" sz="1400" baseline="0" dirty="0" smtClean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genomics</a:t>
                      </a:r>
                    </a:p>
                    <a:p>
                      <a:pPr marL="342900" indent="-342900">
                        <a:buAutoNum type="arabicParenR"/>
                      </a:pPr>
                      <a:endParaRPr lang="en-US" sz="1400" baseline="0" dirty="0" smtClean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en-US" sz="1400" baseline="0" dirty="0" smtClean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Developmental biology</a:t>
                      </a:r>
                    </a:p>
                    <a:p>
                      <a:pPr marL="342900" indent="-342900">
                        <a:buAutoNum type="arabicParenR"/>
                      </a:pPr>
                      <a:endParaRPr lang="en-US" sz="1400" baseline="0" dirty="0" smtClean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en-US" sz="1400" baseline="0" dirty="0" smtClean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Neurobiology</a:t>
                      </a:r>
                      <a:endParaRPr lang="en-US" sz="1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80302" marR="80302" marT="40151" marB="40151"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R"/>
                      </a:pPr>
                      <a:r>
                        <a:rPr lang="en-US" sz="1400" dirty="0" smtClean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Histopathology.</a:t>
                      </a:r>
                      <a:r>
                        <a:rPr lang="en-US" sz="1400" baseline="0" dirty="0" smtClean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</a:p>
                    <a:p>
                      <a:pPr marL="342900" indent="-342900">
                        <a:buAutoNum type="arabicParenR"/>
                      </a:pPr>
                      <a:endParaRPr lang="en-US" sz="1400" dirty="0" smtClean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en-US" sz="1400" dirty="0" smtClean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Companion</a:t>
                      </a:r>
                      <a:r>
                        <a:rPr lang="en-US" sz="1400" baseline="0" dirty="0" smtClean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diagnostic. </a:t>
                      </a:r>
                    </a:p>
                    <a:p>
                      <a:pPr marL="342900" indent="-342900">
                        <a:buAutoNum type="arabicParenR"/>
                      </a:pPr>
                      <a:endParaRPr lang="en-US" sz="1400" dirty="0" smtClean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en-US" sz="1400" dirty="0" smtClean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Predict disease recurrent risk.</a:t>
                      </a:r>
                      <a:r>
                        <a:rPr lang="en-US" sz="1400" baseline="0" dirty="0" smtClean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</a:p>
                    <a:p>
                      <a:pPr marL="342900" indent="-342900">
                        <a:buAutoNum type="arabicParenR"/>
                      </a:pPr>
                      <a:endParaRPr lang="en-US" sz="1400" baseline="0" dirty="0" smtClean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342900" indent="-342900">
                        <a:buAutoNum type="arabicParenR"/>
                      </a:pPr>
                      <a:r>
                        <a:rPr lang="en-US" sz="1400" baseline="0" dirty="0" smtClean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Prenatal tests</a:t>
                      </a:r>
                      <a:endParaRPr lang="en-US" sz="1400" dirty="0" smtClean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80302" marR="80302" marT="40151" marB="4015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9" r="4443"/>
          <a:stretch/>
        </p:blipFill>
        <p:spPr>
          <a:xfrm>
            <a:off x="6816068" y="1103867"/>
            <a:ext cx="4976992" cy="2574496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2207568" y="3851358"/>
            <a:ext cx="69753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00308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Research Market for Spatial Omics Expected </a:t>
            </a:r>
            <a:r>
              <a:rPr lang="en-US" sz="1400" b="1" dirty="0">
                <a:solidFill>
                  <a:srgbClr val="00308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Grow to $1.4B  </a:t>
            </a:r>
            <a:r>
              <a:rPr lang="en-US" sz="1400" b="1" dirty="0" smtClean="0">
                <a:solidFill>
                  <a:srgbClr val="00308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</a:t>
            </a:r>
            <a:r>
              <a:rPr lang="en-US" sz="1400" b="1" dirty="0">
                <a:solidFill>
                  <a:srgbClr val="00308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2023*</a:t>
            </a:r>
            <a:endParaRPr lang="en-SG" sz="1400" dirty="0">
              <a:solidFill>
                <a:srgbClr val="003087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30BD8501-0886-4738-9CD1-374689226006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6923057"/>
              </p:ext>
            </p:extLst>
          </p:nvPr>
        </p:nvGraphicFramePr>
        <p:xfrm>
          <a:off x="3021015" y="4455860"/>
          <a:ext cx="4541836" cy="19227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C188264A-0761-4852-84A2-4C9F9E529B9D}"/>
              </a:ext>
            </a:extLst>
          </p:cNvPr>
          <p:cNvSpPr>
            <a:spLocks noGrp="1"/>
          </p:cNvSpPr>
          <p:nvPr>
            <p:custDataLst>
              <p:tags r:id="rId2"/>
            </p:custDataLst>
          </p:nvPr>
        </p:nvSpPr>
        <p:spPr bwMode="auto">
          <a:xfrm>
            <a:off x="6233794" y="6468013"/>
            <a:ext cx="333920" cy="99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rgbClr val="8B8D8E"/>
              </a:buClr>
              <a:buSzPct val="65000"/>
              <a:buFont typeface="Arial" pitchFamily="34" charset="0"/>
              <a:buChar char="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4599C3"/>
              </a:buClr>
              <a:buSzTx/>
              <a:buFont typeface="Wingdings" pitchFamily="2" charset="2"/>
              <a:buNone/>
              <a:tabLst/>
              <a:defRPr/>
            </a:pPr>
            <a:fld id="{9EEE5BC8-92C3-472B-BE35-0F3045A91801}" type="datetime'''''''''''''''''''2''''''''''''''''''''0''''''''''''''22'''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l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4599C3"/>
                </a:buClr>
                <a:buSzTx/>
                <a:buFont typeface="Wingdings" pitchFamily="2" charset="2"/>
                <a:buNone/>
                <a:tabLst/>
                <a:defRPr/>
              </a:pPr>
              <a:t>2022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+mn-lt"/>
            </a:endParaRP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328B7F5-4B17-47BB-858E-2F0D5B02E24A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auto">
          <a:xfrm>
            <a:off x="3298826" y="6468013"/>
            <a:ext cx="333920" cy="99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rgbClr val="8B8D8E"/>
              </a:buClr>
              <a:buSzPct val="65000"/>
              <a:buFont typeface="Arial" pitchFamily="34" charset="0"/>
              <a:buChar char="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4599C3"/>
              </a:buClr>
              <a:buSzTx/>
              <a:buFont typeface="Wingdings" pitchFamily="2" charset="2"/>
              <a:buNone/>
              <a:tabLst/>
              <a:defRPr/>
            </a:pPr>
            <a:fld id="{D5CB2CFC-4A0F-472D-AB63-92AD8BD56835}" type="datetime'''''''''''''''''''''''''''''''2''''''''0''''''''''18'''''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l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4599C3"/>
                </a:buClr>
                <a:buSzTx/>
                <a:buFont typeface="Wingdings" pitchFamily="2" charset="2"/>
                <a:buNone/>
                <a:tabLst/>
                <a:defRPr/>
              </a:pPr>
              <a:t>2018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+mn-lt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3D9DB00-9854-47DD-B3B2-A3488E17B7BB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auto">
          <a:xfrm>
            <a:off x="4766310" y="6468013"/>
            <a:ext cx="333920" cy="99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rgbClr val="8B8D8E"/>
              </a:buClr>
              <a:buSzPct val="65000"/>
              <a:buFont typeface="Arial" pitchFamily="34" charset="0"/>
              <a:buChar char="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4599C3"/>
              </a:buClr>
              <a:buSzTx/>
              <a:buFont typeface="Wingdings" pitchFamily="2" charset="2"/>
              <a:buNone/>
              <a:tabLst/>
              <a:defRPr/>
            </a:pPr>
            <a:fld id="{2EE827F8-5E19-4CC0-99F1-3E7381AF2E8B}" type="datetime'''''''''2''''''0''''''''''2''''''0'''''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l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4599C3"/>
                </a:buClr>
                <a:buSzTx/>
                <a:buFont typeface="Wingdings" pitchFamily="2" charset="2"/>
                <a:buNone/>
                <a:tabLst/>
                <a:defRPr/>
              </a:pPr>
              <a:t>2020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+mn-lt"/>
            </a:endParaRP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94F2F459-FE76-4BC3-B433-5A8BCEB7D15B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auto">
          <a:xfrm>
            <a:off x="5500052" y="6468013"/>
            <a:ext cx="333920" cy="99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rgbClr val="8B8D8E"/>
              </a:buClr>
              <a:buSzPct val="65000"/>
              <a:buFont typeface="Arial" pitchFamily="34" charset="0"/>
              <a:buChar char="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4599C3"/>
              </a:buClr>
              <a:buSzTx/>
              <a:buFont typeface="Wingdings" pitchFamily="2" charset="2"/>
              <a:buNone/>
              <a:tabLst/>
              <a:defRPr/>
            </a:pPr>
            <a:fld id="{8F28CFA8-B3B7-4586-ADBE-8F47287EE815}" type="datetime'2''''''''''''0''2''''''''''''''''''''''''''''''1'''''''''''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l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4599C3"/>
                </a:buClr>
                <a:buSzTx/>
                <a:buFont typeface="Wingdings" pitchFamily="2" charset="2"/>
                <a:buNone/>
                <a:tabLst/>
                <a:defRPr/>
              </a:pPr>
              <a:t>2021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+mn-lt"/>
            </a:endParaRP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ACD3B75-5D2A-4A0A-8C41-484A163778A6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auto">
          <a:xfrm>
            <a:off x="4032568" y="6468013"/>
            <a:ext cx="333920" cy="99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rgbClr val="8B8D8E"/>
              </a:buClr>
              <a:buSzPct val="65000"/>
              <a:buFont typeface="Arial" pitchFamily="34" charset="0"/>
              <a:buChar char="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4599C3"/>
              </a:buClr>
              <a:buSzTx/>
              <a:buFont typeface="Wingdings" pitchFamily="2" charset="2"/>
              <a:buNone/>
              <a:tabLst/>
              <a:defRPr/>
            </a:pPr>
            <a:fld id="{E21F9074-7251-44BB-8206-C52726BAF54E}" type="datetime'''''''''''''''20''''1''9'''''''''''''''''''''''''''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l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4599C3"/>
                </a:buClr>
                <a:buSzTx/>
                <a:buFont typeface="Wingdings" pitchFamily="2" charset="2"/>
                <a:buNone/>
                <a:tabLst/>
                <a:defRPr/>
              </a:pPr>
              <a:t>2019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+mn-lt"/>
            </a:endParaRP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4A79567-F477-493A-AB91-ADE26F079C40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auto">
          <a:xfrm>
            <a:off x="6967538" y="6468013"/>
            <a:ext cx="333920" cy="99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rgbClr val="8B8D8E"/>
              </a:buClr>
              <a:buSzPct val="65000"/>
              <a:buFont typeface="Arial" pitchFamily="34" charset="0"/>
              <a:buChar char="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4599C3"/>
              </a:buClr>
              <a:buSzTx/>
              <a:buFont typeface="Wingdings" pitchFamily="2" charset="2"/>
              <a:buNone/>
              <a:tabLst/>
              <a:defRPr/>
            </a:pPr>
            <a:fld id="{86DA7BC6-EDFC-44DE-9361-548D9F2979F7}" type="datetime'''2''''''''0''''''''''''''2''3'''''''''''''''''''''''''''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l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4599C3"/>
                </a:buClr>
                <a:buSzTx/>
                <a:buFont typeface="Wingdings" pitchFamily="2" charset="2"/>
                <a:buNone/>
                <a:tabLst/>
                <a:defRPr/>
              </a:pPr>
              <a:t>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+mn-lt"/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A7F218B-8A44-4BB8-9A91-6D48947B9B0F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gray">
          <a:xfrm>
            <a:off x="3390901" y="6161625"/>
            <a:ext cx="130550" cy="6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rgbClr val="8B8D8E"/>
              </a:buClr>
              <a:buSzPct val="65000"/>
              <a:buFont typeface="Arial" pitchFamily="34" charset="0"/>
              <a:buChar char="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4599C3"/>
              </a:buClr>
              <a:buSzTx/>
              <a:buFont typeface="Wingdings" pitchFamily="2" charset="2"/>
              <a:buNone/>
              <a:tabLst/>
              <a:defRPr/>
            </a:pPr>
            <a:fld id="{5BEA922F-54F2-4CF3-87D7-CD83BD2F9032}" type="datetime'''''1'''''''''''''''''''''''''''''''''''''''''''''''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4599C3"/>
                </a:buClr>
                <a:buSzTx/>
                <a:buFont typeface="Wingdings" pitchFamily="2" charset="2"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+mn-lt"/>
            </a:endParaRP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06BD583-AEEE-4539-B079-5E30E4278E6C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gray">
          <a:xfrm>
            <a:off x="4122390" y="6112413"/>
            <a:ext cx="122611" cy="99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rgbClr val="8B8D8E"/>
              </a:buClr>
              <a:buSzPct val="65000"/>
              <a:buFont typeface="Arial" pitchFamily="34" charset="0"/>
              <a:buChar char="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4599C3"/>
              </a:buClr>
              <a:buSzTx/>
              <a:buFont typeface="Wingdings" pitchFamily="2" charset="2"/>
              <a:buNone/>
              <a:tabLst/>
              <a:defRPr/>
            </a:pPr>
            <a:fld id="{40D02C89-4231-410F-81A7-E5E92FCDB61F}" type="datetime'''''''9'''''''''''''''''''''''''''''''''''''''''''''''''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4599C3"/>
                </a:buClr>
                <a:buSzTx/>
                <a:buFont typeface="Wingdings" pitchFamily="2" charset="2"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+mn-lt"/>
            </a:endParaRP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CFB1571E-4ED5-4AC2-854D-E3536A2CA55E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gray">
          <a:xfrm>
            <a:off x="4831528" y="6041512"/>
            <a:ext cx="203483" cy="99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rgbClr val="8B8D8E"/>
              </a:buClr>
              <a:buSzPct val="65000"/>
              <a:buFont typeface="Arial" pitchFamily="34" charset="0"/>
              <a:buChar char="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4599C3"/>
              </a:buClr>
              <a:buSzTx/>
              <a:buFont typeface="Wingdings" pitchFamily="2" charset="2"/>
              <a:buNone/>
              <a:tabLst/>
              <a:defRPr/>
            </a:pPr>
            <a:fld id="{CE8FF909-58AF-4F4D-B6D0-D9EA0225B232}" type="datetime'''''''''''''''''''''''''''''''''''4''''''''''''''''''0'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4599C3"/>
                </a:buClr>
                <a:buSzTx/>
                <a:buFont typeface="Wingdings" pitchFamily="2" charset="2"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+mn-lt"/>
            </a:endParaRP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B2C4FC54-F5A5-4D36-ACC2-5EE268FC8CE1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gray">
          <a:xfrm>
            <a:off x="5524835" y="5759988"/>
            <a:ext cx="284354" cy="99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rgbClr val="8B8D8E"/>
              </a:buClr>
              <a:buSzPct val="65000"/>
              <a:buFont typeface="Arial" pitchFamily="34" charset="0"/>
              <a:buChar char="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4599C3"/>
              </a:buClr>
              <a:buSzTx/>
              <a:buFont typeface="Wingdings" pitchFamily="2" charset="2"/>
              <a:buNone/>
              <a:tabLst/>
              <a:defRPr/>
            </a:pPr>
            <a:fld id="{75802329-DF72-40A1-9F54-D6B0CE1F9967}" type="datetime'''''''''''''''''1''''''''''''''''''''''''''''''3''''1'''''''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4599C3"/>
                </a:buClr>
                <a:buSzTx/>
                <a:buFont typeface="Wingdings" pitchFamily="2" charset="2"/>
                <a:buNone/>
                <a:tabLst/>
                <a:defRPr/>
              </a:pPr>
              <a:t>131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+mn-lt"/>
            </a:endParaRP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09942E45-BE82-4F48-92F1-93744CF7507D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gray">
          <a:xfrm>
            <a:off x="6258577" y="5143559"/>
            <a:ext cx="284354" cy="99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rgbClr val="8B8D8E"/>
              </a:buClr>
              <a:buSzPct val="65000"/>
              <a:buFont typeface="Arial" pitchFamily="34" charset="0"/>
              <a:buChar char="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4599C3"/>
              </a:buClr>
              <a:buSzTx/>
              <a:buFont typeface="Wingdings" pitchFamily="2" charset="2"/>
              <a:buNone/>
              <a:tabLst/>
              <a:defRPr/>
            </a:pPr>
            <a:fld id="{030FD477-FD66-43EF-AA50-9914BB7EF48F}" type="datetime'''''''32''''''''''''''''9'''''''''''''''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4599C3"/>
                </a:buClr>
                <a:buSzTx/>
                <a:buFont typeface="Wingdings" pitchFamily="2" charset="2"/>
                <a:buNone/>
                <a:tabLst/>
                <a:defRPr/>
              </a:pPr>
              <a:t>329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+mn-lt"/>
            </a:endParaRP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06062998-5CFF-4D2D-B8A0-1688B7083DFF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gray">
          <a:xfrm>
            <a:off x="6967538" y="4264409"/>
            <a:ext cx="284354" cy="121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25400" tIns="0" rIns="25400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Wingdings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rgbClr val="8B8D8E"/>
              </a:buClr>
              <a:buSzPct val="65000"/>
              <a:buFont typeface="Arial" pitchFamily="34" charset="0"/>
              <a:buChar char="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ts val="600"/>
              </a:spcBef>
              <a:buClr>
                <a:schemeClr val="accent6"/>
              </a:buClr>
              <a:buFont typeface="Arial" pitchFamily="34" charset="0"/>
              <a:buChar char="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4599C3"/>
              </a:buClr>
              <a:buSzTx/>
              <a:buFont typeface="Wingdings" pitchFamily="2" charset="2"/>
              <a:buNone/>
              <a:tabLst/>
              <a:defRPr/>
            </a:pPr>
            <a:fld id="{E0ABF905-F4E5-4859-91E1-EFB6D9CBC4C3}" type="datetime'''6''0''''''''''''''''''''''''9'''''''''''''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53565A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4599C3"/>
                </a:buClr>
                <a:buSzTx/>
                <a:buFont typeface="Wingdings" pitchFamily="2" charset="2"/>
                <a:buNone/>
                <a:tabLst/>
                <a:defRPr/>
              </a:pPr>
              <a:t>609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+mn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17A0015-4A90-4AE0-8E1F-820C71F87663}"/>
              </a:ext>
            </a:extLst>
          </p:cNvPr>
          <p:cNvSpPr txBox="1"/>
          <p:nvPr/>
        </p:nvSpPr>
        <p:spPr>
          <a:xfrm>
            <a:off x="3100255" y="5417218"/>
            <a:ext cx="1864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 of samples (000s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4F8209F-BF41-469A-837D-2581B9655AD0}"/>
              </a:ext>
            </a:extLst>
          </p:cNvPr>
          <p:cNvSpPr txBox="1"/>
          <p:nvPr/>
        </p:nvSpPr>
        <p:spPr>
          <a:xfrm>
            <a:off x="7608168" y="5982014"/>
            <a:ext cx="38347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3565A">
                    <a:lumMod val="60000"/>
                    <a:lumOff val="4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Source:  Chrysalis Biomedical Associates model, 2019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E3AC83-46E9-4B65-888F-5E87EEE94D91}"/>
              </a:ext>
            </a:extLst>
          </p:cNvPr>
          <p:cNvSpPr txBox="1"/>
          <p:nvPr/>
        </p:nvSpPr>
        <p:spPr>
          <a:xfrm>
            <a:off x="7608168" y="6277513"/>
            <a:ext cx="38347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3565A">
                    <a:lumMod val="60000"/>
                    <a:lumOff val="4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*Does not include data analytics / 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3565A">
                    <a:lumMod val="60000"/>
                    <a:lumOff val="4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services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3565A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917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Star_Powerpoint_Image Template05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28320" cy="6858000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>
            <a:off x="2248005" y="982980"/>
            <a:ext cx="9572913" cy="3393"/>
          </a:xfrm>
          <a:prstGeom prst="line">
            <a:avLst/>
          </a:prstGeom>
          <a:ln w="19050">
            <a:solidFill>
              <a:srgbClr val="002060">
                <a:alpha val="5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0263" y="333489"/>
            <a:ext cx="1458686" cy="821186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2730163" y="440886"/>
            <a:ext cx="47339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0D22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Clinical Need for Histopathology</a:t>
            </a:r>
          </a:p>
        </p:txBody>
      </p:sp>
      <p:sp>
        <p:nvSpPr>
          <p:cNvPr id="81" name="Rounded Rectangle 80"/>
          <p:cNvSpPr/>
          <p:nvPr/>
        </p:nvSpPr>
        <p:spPr>
          <a:xfrm>
            <a:off x="7104112" y="1707911"/>
            <a:ext cx="2429208" cy="910529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9525" cap="flat" cmpd="sng" algn="ctr">
            <a:solidFill>
              <a:srgbClr val="0070C0"/>
            </a:solidFill>
            <a:prstDash val="solid"/>
          </a:ln>
          <a:effectLst/>
          <a:scene3d>
            <a:camera prst="orthographicFront"/>
            <a:lightRig rig="chilly" dir="t"/>
          </a:scene3d>
          <a:sp3d z="-12700" extrusionH="1700" prstMaterial="dkEdge">
            <a:bevelT w="25400" h="6350" prst="softRound"/>
            <a:bevelB w="0" h="0" prst="convex"/>
          </a:sp3d>
        </p:spPr>
      </p:sp>
      <p:sp>
        <p:nvSpPr>
          <p:cNvPr id="82" name="Rounded Rectangle 4"/>
          <p:cNvSpPr txBox="1"/>
          <p:nvPr/>
        </p:nvSpPr>
        <p:spPr>
          <a:xfrm>
            <a:off x="7122828" y="1753937"/>
            <a:ext cx="2408625" cy="75654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chilly" dir="t"/>
          </a:scene3d>
          <a:sp3d z="-12700"/>
        </p:spPr>
        <p:txBody>
          <a:bodyPr spcFirstLastPara="0" vert="horz" wrap="square" lIns="68580" tIns="68580" rIns="68580" bIns="68580" numCol="1" spcCol="1270" anchor="t" anchorCtr="0">
            <a:noAutofit/>
          </a:bodyPr>
          <a:lstStyle/>
          <a:p>
            <a:pPr marL="0" lvl="1" indent="-171450" defTabSz="177800">
              <a:spcBef>
                <a:spcPct val="0"/>
              </a:spcBef>
              <a:buFont typeface="Courier New" panose="02070309020205020404" pitchFamily="49" charset="0"/>
              <a:buChar char="o"/>
              <a:defRPr/>
            </a:pPr>
            <a:r>
              <a:rPr lang="en-US" sz="1200" kern="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abnormal are the cells?</a:t>
            </a:r>
          </a:p>
          <a:p>
            <a:pPr marL="0" lvl="1" defTabSz="177800">
              <a:spcBef>
                <a:spcPct val="0"/>
              </a:spcBef>
              <a:defRPr/>
            </a:pPr>
            <a:endParaRPr lang="en-US" sz="1200" kern="0" dirty="0" smtClean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1" indent="-171450" defTabSz="177800">
              <a:spcBef>
                <a:spcPct val="0"/>
              </a:spcBef>
              <a:buFont typeface="Courier New" panose="02070309020205020404" pitchFamily="49" charset="0"/>
              <a:buChar char="o"/>
              <a:defRPr/>
            </a:pPr>
            <a:r>
              <a:rPr lang="en-US" sz="1200" kern="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Limited info, subjective: cell and tumor morphology</a:t>
            </a:r>
            <a:endParaRPr lang="en-US" sz="1200" kern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3" name="Group 82"/>
          <p:cNvGrpSpPr/>
          <p:nvPr/>
        </p:nvGrpSpPr>
        <p:grpSpPr>
          <a:xfrm>
            <a:off x="3201860" y="5022438"/>
            <a:ext cx="2246068" cy="1214874"/>
            <a:chOff x="1143431" y="2639026"/>
            <a:chExt cx="1917174" cy="1241894"/>
          </a:xfrm>
          <a:scene3d>
            <a:camera prst="orthographicFront"/>
            <a:lightRig rig="chilly" dir="t"/>
          </a:scene3d>
        </p:grpSpPr>
        <p:sp>
          <p:nvSpPr>
            <p:cNvPr id="84" name="Rounded Rectangle 83"/>
            <p:cNvSpPr/>
            <p:nvPr/>
          </p:nvSpPr>
          <p:spPr>
            <a:xfrm>
              <a:off x="1143431" y="2639026"/>
              <a:ext cx="1917174" cy="1241894"/>
            </a:xfrm>
            <a:prstGeom prst="roundRect">
              <a:avLst>
                <a:gd name="adj" fmla="val 10000"/>
              </a:avLst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0070C0"/>
              </a:solidFill>
              <a:prstDash val="solid"/>
            </a:ln>
            <a:effectLst/>
            <a:sp3d z="-12700" extrusionH="1700" prstMaterial="dkEdge">
              <a:bevelT w="25400" h="6350" prst="softRound"/>
              <a:bevelB w="0" h="0" prst="convex"/>
            </a:sp3d>
          </p:spPr>
        </p:sp>
        <p:sp>
          <p:nvSpPr>
            <p:cNvPr id="85" name="Rounded Rectangle 4"/>
            <p:cNvSpPr txBox="1"/>
            <p:nvPr/>
          </p:nvSpPr>
          <p:spPr>
            <a:xfrm>
              <a:off x="1170711" y="2976779"/>
              <a:ext cx="1287462" cy="876861"/>
            </a:xfrm>
            <a:prstGeom prst="rect">
              <a:avLst/>
            </a:prstGeom>
            <a:noFill/>
            <a:ln>
              <a:noFill/>
            </a:ln>
            <a:effectLst/>
            <a:sp3d z="-12700"/>
          </p:spPr>
          <p:txBody>
            <a:bodyPr spcFirstLastPara="0" vert="horz" wrap="square" lIns="133350" tIns="133350" rIns="133350" bIns="133350" numCol="1" spcCol="1270" anchor="t" anchorCtr="0">
              <a:noAutofit/>
            </a:bodyPr>
            <a:lstStyle/>
            <a:p>
              <a:pPr marL="228600" lvl="1" indent="-228600" defTabSz="1200150">
                <a:lnSpc>
                  <a:spcPct val="13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•"/>
                <a:defRPr/>
              </a:pPr>
              <a:endParaRPr lang="en-US" sz="1400" kern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86" name="Rounded Rectangle 85"/>
          <p:cNvSpPr/>
          <p:nvPr/>
        </p:nvSpPr>
        <p:spPr>
          <a:xfrm>
            <a:off x="7170787" y="5022438"/>
            <a:ext cx="2429207" cy="1178330"/>
          </a:xfrm>
          <a:prstGeom prst="roundRect">
            <a:avLst>
              <a:gd name="adj" fmla="val 10000"/>
            </a:avLst>
          </a:prstGeom>
          <a:solidFill>
            <a:sysClr val="window" lastClr="FFFFFF">
              <a:alpha val="90000"/>
              <a:hueOff val="0"/>
              <a:satOff val="0"/>
              <a:lumOff val="0"/>
              <a:alphaOff val="0"/>
            </a:sysClr>
          </a:solidFill>
          <a:ln w="9525" cap="flat" cmpd="sng" algn="ctr">
            <a:solidFill>
              <a:srgbClr val="0070C0"/>
            </a:solidFill>
            <a:prstDash val="solid"/>
          </a:ln>
          <a:effectLst/>
          <a:scene3d>
            <a:camera prst="orthographicFront"/>
            <a:lightRig rig="chilly" dir="t"/>
          </a:scene3d>
          <a:sp3d z="-12700" extrusionH="1700" prstMaterial="dkEdge">
            <a:bevelT w="25400" h="6350" prst="softRound"/>
            <a:bevelB w="0" h="0" prst="convex"/>
          </a:sp3d>
        </p:spPr>
      </p:sp>
      <p:grpSp>
        <p:nvGrpSpPr>
          <p:cNvPr id="87" name="Group 86"/>
          <p:cNvGrpSpPr/>
          <p:nvPr/>
        </p:nvGrpSpPr>
        <p:grpSpPr>
          <a:xfrm>
            <a:off x="4496043" y="2053383"/>
            <a:ext cx="3438496" cy="3438495"/>
            <a:chOff x="3478803" y="1397483"/>
            <a:chExt cx="3438496" cy="3438495"/>
          </a:xfrm>
        </p:grpSpPr>
        <p:sp>
          <p:nvSpPr>
            <p:cNvPr id="88" name="Freeform 87"/>
            <p:cNvSpPr/>
            <p:nvPr/>
          </p:nvSpPr>
          <p:spPr>
            <a:xfrm>
              <a:off x="3478803" y="1397483"/>
              <a:ext cx="1680438" cy="1680438"/>
            </a:xfrm>
            <a:custGeom>
              <a:avLst/>
              <a:gdLst>
                <a:gd name="connsiteX0" fmla="*/ 0 w 1680438"/>
                <a:gd name="connsiteY0" fmla="*/ 1680438 h 1680438"/>
                <a:gd name="connsiteX1" fmla="*/ 1680438 w 1680438"/>
                <a:gd name="connsiteY1" fmla="*/ 0 h 1680438"/>
                <a:gd name="connsiteX2" fmla="*/ 1680438 w 1680438"/>
                <a:gd name="connsiteY2" fmla="*/ 1680438 h 1680438"/>
                <a:gd name="connsiteX3" fmla="*/ 0 w 1680438"/>
                <a:gd name="connsiteY3" fmla="*/ 1680438 h 1680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0438" h="1680438">
                  <a:moveTo>
                    <a:pt x="0" y="1680438"/>
                  </a:moveTo>
                  <a:cubicBezTo>
                    <a:pt x="0" y="752358"/>
                    <a:pt x="752358" y="0"/>
                    <a:pt x="1680438" y="0"/>
                  </a:cubicBezTo>
                  <a:lnTo>
                    <a:pt x="1680438" y="1680438"/>
                  </a:lnTo>
                  <a:lnTo>
                    <a:pt x="0" y="1680438"/>
                  </a:lnTo>
                  <a:close/>
                </a:path>
              </a:pathLst>
            </a:custGeom>
            <a:solidFill>
              <a:srgbClr val="003087">
                <a:shade val="50000"/>
                <a:hueOff val="0"/>
                <a:satOff val="0"/>
                <a:lumOff val="0"/>
              </a:srgbClr>
            </a:solidFill>
            <a:ln>
              <a:noFill/>
            </a:ln>
            <a:effectLst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txBody>
            <a:bodyPr spcFirstLastPara="0" vert="horz" wrap="square" lIns="570421" tIns="570421" rIns="78232" bIns="78232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1600" b="1" kern="0" dirty="0" smtClean="0">
                  <a:solidFill>
                    <a:prstClr val="black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Cancer Diagnosis</a:t>
              </a:r>
            </a:p>
          </p:txBody>
        </p:sp>
        <p:sp>
          <p:nvSpPr>
            <p:cNvPr id="89" name="Freeform 88"/>
            <p:cNvSpPr/>
            <p:nvPr/>
          </p:nvSpPr>
          <p:spPr>
            <a:xfrm>
              <a:off x="5236861" y="1397483"/>
              <a:ext cx="1680438" cy="1680438"/>
            </a:xfrm>
            <a:custGeom>
              <a:avLst/>
              <a:gdLst>
                <a:gd name="connsiteX0" fmla="*/ 0 w 1680438"/>
                <a:gd name="connsiteY0" fmla="*/ 1680438 h 1680438"/>
                <a:gd name="connsiteX1" fmla="*/ 1680438 w 1680438"/>
                <a:gd name="connsiteY1" fmla="*/ 0 h 1680438"/>
                <a:gd name="connsiteX2" fmla="*/ 1680438 w 1680438"/>
                <a:gd name="connsiteY2" fmla="*/ 1680438 h 1680438"/>
                <a:gd name="connsiteX3" fmla="*/ 0 w 1680438"/>
                <a:gd name="connsiteY3" fmla="*/ 1680438 h 1680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0438" h="1680438">
                  <a:moveTo>
                    <a:pt x="0" y="0"/>
                  </a:moveTo>
                  <a:cubicBezTo>
                    <a:pt x="928080" y="0"/>
                    <a:pt x="1680438" y="752358"/>
                    <a:pt x="1680438" y="1680438"/>
                  </a:cubicBezTo>
                  <a:lnTo>
                    <a:pt x="0" y="16804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087">
                <a:shade val="50000"/>
                <a:hueOff val="-295587"/>
                <a:satOff val="3892"/>
                <a:lumOff val="23309"/>
                <a:alphaOff val="0"/>
              </a:srgbClr>
            </a:solidFill>
            <a:ln>
              <a:noFill/>
            </a:ln>
            <a:effectLst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txBody>
            <a:bodyPr spcFirstLastPara="0" vert="horz" wrap="square" lIns="78232" tIns="570421" rIns="570421" bIns="78232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1800" b="1" kern="0" dirty="0" smtClean="0">
                  <a:solidFill>
                    <a:prstClr val="black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Cancer Grade</a:t>
              </a:r>
            </a:p>
          </p:txBody>
        </p:sp>
        <p:sp>
          <p:nvSpPr>
            <p:cNvPr id="90" name="Freeform 89"/>
            <p:cNvSpPr/>
            <p:nvPr/>
          </p:nvSpPr>
          <p:spPr>
            <a:xfrm rot="21600000">
              <a:off x="5236861" y="3155539"/>
              <a:ext cx="1680438" cy="1680439"/>
            </a:xfrm>
            <a:custGeom>
              <a:avLst/>
              <a:gdLst>
                <a:gd name="connsiteX0" fmla="*/ 0 w 1680438"/>
                <a:gd name="connsiteY0" fmla="*/ 1680438 h 1680438"/>
                <a:gd name="connsiteX1" fmla="*/ 1680438 w 1680438"/>
                <a:gd name="connsiteY1" fmla="*/ 0 h 1680438"/>
                <a:gd name="connsiteX2" fmla="*/ 1680438 w 1680438"/>
                <a:gd name="connsiteY2" fmla="*/ 1680438 h 1680438"/>
                <a:gd name="connsiteX3" fmla="*/ 0 w 1680438"/>
                <a:gd name="connsiteY3" fmla="*/ 1680438 h 1680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0438" h="1680438">
                  <a:moveTo>
                    <a:pt x="1680438" y="0"/>
                  </a:moveTo>
                  <a:cubicBezTo>
                    <a:pt x="1680438" y="928080"/>
                    <a:pt x="928080" y="1680438"/>
                    <a:pt x="0" y="1680438"/>
                  </a:cubicBezTo>
                  <a:lnTo>
                    <a:pt x="0" y="0"/>
                  </a:lnTo>
                  <a:lnTo>
                    <a:pt x="1680438" y="0"/>
                  </a:lnTo>
                  <a:close/>
                </a:path>
              </a:pathLst>
            </a:custGeom>
            <a:solidFill>
              <a:srgbClr val="003087">
                <a:shade val="50000"/>
                <a:hueOff val="-591173"/>
                <a:satOff val="7783"/>
                <a:lumOff val="46617"/>
                <a:alphaOff val="0"/>
              </a:srgbClr>
            </a:solidFill>
            <a:ln>
              <a:noFill/>
            </a:ln>
            <a:effectLst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txBody>
            <a:bodyPr spcFirstLastPara="0" vert="horz" wrap="square" lIns="78232" tIns="78233" rIns="570421" bIns="570421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1600" b="1" kern="0" dirty="0" smtClean="0">
                  <a:solidFill>
                    <a:prstClr val="black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Stratify Patients for Therapy</a:t>
              </a:r>
              <a:endParaRPr lang="en-US" sz="1200" b="1" kern="0" dirty="0" smtClean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1" name="Freeform 90"/>
            <p:cNvSpPr/>
            <p:nvPr/>
          </p:nvSpPr>
          <p:spPr>
            <a:xfrm>
              <a:off x="3478803" y="3155540"/>
              <a:ext cx="1680438" cy="1680438"/>
            </a:xfrm>
            <a:custGeom>
              <a:avLst/>
              <a:gdLst>
                <a:gd name="connsiteX0" fmla="*/ 0 w 1680438"/>
                <a:gd name="connsiteY0" fmla="*/ 1680438 h 1680438"/>
                <a:gd name="connsiteX1" fmla="*/ 1680438 w 1680438"/>
                <a:gd name="connsiteY1" fmla="*/ 0 h 1680438"/>
                <a:gd name="connsiteX2" fmla="*/ 1680438 w 1680438"/>
                <a:gd name="connsiteY2" fmla="*/ 1680438 h 1680438"/>
                <a:gd name="connsiteX3" fmla="*/ 0 w 1680438"/>
                <a:gd name="connsiteY3" fmla="*/ 1680438 h 1680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0438" h="1680438">
                  <a:moveTo>
                    <a:pt x="1680438" y="1680438"/>
                  </a:moveTo>
                  <a:cubicBezTo>
                    <a:pt x="752358" y="1680438"/>
                    <a:pt x="0" y="928080"/>
                    <a:pt x="0" y="0"/>
                  </a:cubicBezTo>
                  <a:lnTo>
                    <a:pt x="1680438" y="0"/>
                  </a:lnTo>
                  <a:lnTo>
                    <a:pt x="1680438" y="1680438"/>
                  </a:lnTo>
                  <a:close/>
                </a:path>
              </a:pathLst>
            </a:custGeom>
            <a:solidFill>
              <a:srgbClr val="003087">
                <a:shade val="50000"/>
                <a:hueOff val="-295587"/>
                <a:satOff val="3892"/>
                <a:lumOff val="23309"/>
                <a:alphaOff val="0"/>
              </a:srgbClr>
            </a:solidFill>
            <a:ln>
              <a:noFill/>
            </a:ln>
            <a:effectLst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txBody>
            <a:bodyPr spcFirstLastPara="0" vert="horz" wrap="square" lIns="570421" tIns="78232" rIns="78232" bIns="570420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1600" b="1" kern="0" dirty="0" smtClean="0">
                  <a:solidFill>
                    <a:prstClr val="black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Detect Effects of Therapy</a:t>
              </a:r>
            </a:p>
          </p:txBody>
        </p:sp>
        <p:sp>
          <p:nvSpPr>
            <p:cNvPr id="92" name="Circular Arrow 91"/>
            <p:cNvSpPr/>
            <p:nvPr/>
          </p:nvSpPr>
          <p:spPr>
            <a:xfrm>
              <a:off x="4907953" y="2767448"/>
              <a:ext cx="580197" cy="504519"/>
            </a:xfrm>
            <a:prstGeom prst="circularArrow">
              <a:avLst/>
            </a:prstGeom>
            <a:solidFill>
              <a:srgbClr val="003087">
                <a:tint val="55000"/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/>
            <a:scene3d>
              <a:camera prst="orthographicFront"/>
              <a:lightRig rig="chilly" dir="t"/>
            </a:scene3d>
            <a:sp3d z="12700" extrusionH="1700" prstMaterial="translucentPowder">
              <a:bevelT w="25400" h="6350" prst="softRound"/>
              <a:bevelB w="0" h="0" prst="convex"/>
            </a:sp3d>
          </p:spPr>
        </p:sp>
        <p:sp>
          <p:nvSpPr>
            <p:cNvPr id="93" name="Circular Arrow 92"/>
            <p:cNvSpPr/>
            <p:nvPr/>
          </p:nvSpPr>
          <p:spPr>
            <a:xfrm rot="10800000">
              <a:off x="4907953" y="2961494"/>
              <a:ext cx="580197" cy="504519"/>
            </a:xfrm>
            <a:prstGeom prst="circularArrow">
              <a:avLst/>
            </a:prstGeom>
            <a:solidFill>
              <a:srgbClr val="003087">
                <a:tint val="55000"/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/>
            <a:scene3d>
              <a:camera prst="orthographicFront"/>
              <a:lightRig rig="chilly" dir="t"/>
            </a:scene3d>
            <a:sp3d z="12700" extrusionH="1700" prstMaterial="translucentPowder">
              <a:bevelT w="25400" h="6350" prst="softRound"/>
              <a:bevelB w="0" h="0" prst="convex"/>
            </a:sp3d>
          </p:spPr>
        </p:sp>
      </p:grpSp>
      <p:sp>
        <p:nvSpPr>
          <p:cNvPr id="94" name="Rounded Rectangle 93"/>
          <p:cNvSpPr/>
          <p:nvPr/>
        </p:nvSpPr>
        <p:spPr>
          <a:xfrm>
            <a:off x="3135185" y="1717230"/>
            <a:ext cx="2246068" cy="996991"/>
          </a:xfrm>
          <a:prstGeom prst="roundRect">
            <a:avLst>
              <a:gd name="adj" fmla="val 10000"/>
            </a:avLst>
          </a:prstGeom>
          <a:solidFill>
            <a:sysClr val="window" lastClr="FFFFFF">
              <a:hueOff val="0"/>
              <a:satOff val="0"/>
              <a:lumOff val="0"/>
              <a:alpha val="64000"/>
            </a:sysClr>
          </a:solidFill>
          <a:ln w="9525" cap="flat" cmpd="sng" algn="ctr">
            <a:solidFill>
              <a:srgbClr val="0070C0"/>
            </a:solidFill>
            <a:prstDash val="solid"/>
          </a:ln>
          <a:effectLst/>
          <a:scene3d>
            <a:camera prst="orthographicFront"/>
            <a:lightRig rig="chilly" dir="t"/>
          </a:scene3d>
          <a:sp3d z="-12700" extrusionH="1700" prstMaterial="dkEdge">
            <a:bevelT w="25400" h="6350" prst="softRound"/>
            <a:bevelB w="0" h="0" prst="convex"/>
          </a:sp3d>
        </p:spPr>
      </p:sp>
      <p:sp>
        <p:nvSpPr>
          <p:cNvPr id="95" name="Rounded Rectangle 4"/>
          <p:cNvSpPr txBox="1"/>
          <p:nvPr/>
        </p:nvSpPr>
        <p:spPr>
          <a:xfrm>
            <a:off x="3149619" y="1821863"/>
            <a:ext cx="2171635" cy="79056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chilly" dir="t"/>
          </a:scene3d>
          <a:sp3d z="-12700"/>
        </p:spPr>
        <p:txBody>
          <a:bodyPr spcFirstLastPara="0" vert="horz" wrap="square" lIns="19050" tIns="19050" rIns="19050" bIns="19050" numCol="1" spcCol="1270" anchor="t" anchorCtr="0">
            <a:noAutofit/>
          </a:bodyPr>
          <a:lstStyle/>
          <a:p>
            <a:pPr marL="171450" lvl="1" indent="-171450" defTabSz="177800">
              <a:spcBef>
                <a:spcPct val="0"/>
              </a:spcBef>
              <a:spcAft>
                <a:spcPct val="15000"/>
              </a:spcAft>
              <a:buFont typeface="Courier New" panose="02070309020205020404" pitchFamily="49" charset="0"/>
              <a:buChar char="o"/>
              <a:defRPr/>
            </a:pPr>
            <a:r>
              <a:rPr lang="en-US" sz="1200" kern="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Cancer? From where? Which type?</a:t>
            </a:r>
          </a:p>
          <a:p>
            <a:pPr marL="171450" lvl="1" indent="-171450" defTabSz="177800">
              <a:spcBef>
                <a:spcPct val="0"/>
              </a:spcBef>
              <a:spcAft>
                <a:spcPct val="15000"/>
              </a:spcAft>
              <a:buFont typeface="Courier New" panose="02070309020205020404" pitchFamily="49" charset="0"/>
              <a:buChar char="o"/>
              <a:defRPr/>
            </a:pPr>
            <a:r>
              <a:rPr lang="en-US" sz="1200" kern="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Limited info, subjective: morphology, some stains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3149619" y="1406917"/>
            <a:ext cx="2171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sz="1600" b="1" kern="0" dirty="0" smtClean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Current options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660373" y="1381591"/>
            <a:ext cx="1804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Current options</a:t>
            </a:r>
            <a:endParaRPr lang="en-US" sz="1600" b="1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216294" y="4699751"/>
            <a:ext cx="1804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Current options</a:t>
            </a:r>
            <a:endParaRPr lang="en-US" sz="1600" b="1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7727048" y="4694205"/>
            <a:ext cx="1804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1600" b="1" dirty="0" smtClean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Current options</a:t>
            </a:r>
            <a:endParaRPr lang="en-US" sz="1600" b="1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0" name="Rounded Rectangle 4"/>
          <p:cNvSpPr txBox="1"/>
          <p:nvPr/>
        </p:nvSpPr>
        <p:spPr>
          <a:xfrm>
            <a:off x="7170786" y="5183568"/>
            <a:ext cx="2429207" cy="83500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chilly" dir="t"/>
          </a:scene3d>
          <a:sp3d z="-12700"/>
        </p:spPr>
        <p:txBody>
          <a:bodyPr spcFirstLastPara="0" vert="horz" wrap="square" lIns="68580" tIns="68580" rIns="68580" bIns="68580" numCol="1" spcCol="1270" anchor="t" anchorCtr="0">
            <a:noAutofit/>
          </a:bodyPr>
          <a:lstStyle/>
          <a:p>
            <a:pPr marL="171450" lvl="1" indent="-171450" defTabSz="177800">
              <a:spcBef>
                <a:spcPct val="0"/>
              </a:spcBef>
              <a:spcAft>
                <a:spcPct val="15000"/>
              </a:spcAft>
              <a:buFont typeface="Courier New" panose="02070309020205020404" pitchFamily="49" charset="0"/>
              <a:buChar char="o"/>
              <a:defRPr/>
            </a:pPr>
            <a:r>
              <a:rPr lang="en-US" sz="1200" kern="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Treat based on individual markers</a:t>
            </a:r>
          </a:p>
          <a:p>
            <a:pPr marL="171450" lvl="1" indent="-171450" defTabSz="177800">
              <a:spcBef>
                <a:spcPct val="0"/>
              </a:spcBef>
              <a:spcAft>
                <a:spcPct val="15000"/>
              </a:spcAft>
              <a:buFont typeface="Courier New" panose="02070309020205020404" pitchFamily="49" charset="0"/>
              <a:buChar char="o"/>
              <a:defRPr/>
            </a:pPr>
            <a:r>
              <a:rPr lang="en-US" sz="1200" kern="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Heterogeneity within tumor?</a:t>
            </a:r>
          </a:p>
        </p:txBody>
      </p:sp>
      <p:sp>
        <p:nvSpPr>
          <p:cNvPr id="101" name="Rounded Rectangle 4"/>
          <p:cNvSpPr txBox="1"/>
          <p:nvPr/>
        </p:nvSpPr>
        <p:spPr>
          <a:xfrm>
            <a:off x="3241404" y="5227528"/>
            <a:ext cx="2139849" cy="937776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chilly" dir="t"/>
          </a:scene3d>
          <a:sp3d z="-12700"/>
        </p:spPr>
        <p:txBody>
          <a:bodyPr spcFirstLastPara="0" vert="horz" wrap="square" lIns="19050" tIns="19050" rIns="19050" bIns="19050" numCol="1" spcCol="1270" anchor="t" anchorCtr="0">
            <a:noAutofit/>
          </a:bodyPr>
          <a:lstStyle/>
          <a:p>
            <a:pPr marL="171450" lvl="1" indent="-171450" defTabSz="177800">
              <a:spcBef>
                <a:spcPct val="0"/>
              </a:spcBef>
              <a:spcAft>
                <a:spcPct val="15000"/>
              </a:spcAft>
              <a:buFont typeface="Courier New" panose="02070309020205020404" pitchFamily="49" charset="0"/>
              <a:buChar char="o"/>
              <a:defRPr/>
            </a:pPr>
            <a:r>
              <a:rPr lang="en-US" sz="1200" kern="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Tumor size only</a:t>
            </a:r>
          </a:p>
          <a:p>
            <a:pPr marL="171450" lvl="1" indent="-171450" defTabSz="177800">
              <a:spcBef>
                <a:spcPct val="0"/>
              </a:spcBef>
              <a:spcAft>
                <a:spcPct val="15000"/>
              </a:spcAft>
              <a:buFont typeface="Courier New" panose="02070309020205020404" pitchFamily="49" charset="0"/>
              <a:buChar char="o"/>
              <a:defRPr/>
            </a:pPr>
            <a:r>
              <a:rPr lang="en-US" sz="1200" kern="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Inflammation? Drug-induced injury? </a:t>
            </a:r>
          </a:p>
          <a:p>
            <a:pPr marL="171450" lvl="1" indent="-171450" defTabSz="177800">
              <a:spcBef>
                <a:spcPct val="0"/>
              </a:spcBef>
              <a:spcAft>
                <a:spcPct val="15000"/>
              </a:spcAft>
              <a:buFont typeface="Courier New" panose="02070309020205020404" pitchFamily="49" charset="0"/>
              <a:buChar char="o"/>
              <a:defRPr/>
            </a:pPr>
            <a:r>
              <a:rPr lang="en-US" sz="1200" kern="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Morphology uninformative</a:t>
            </a:r>
          </a:p>
        </p:txBody>
      </p:sp>
      <p:pic>
        <p:nvPicPr>
          <p:cNvPr id="28" name="Picture 2" descr="http://www.ezyhealth.com/magazine/wp-content/uploads/2014/10/NCCS_MP_DrIainTan_020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09248" y="69171"/>
            <a:ext cx="897406" cy="1142151"/>
          </a:xfrm>
          <a:prstGeom prst="rect">
            <a:avLst/>
          </a:prstGeom>
          <a:noFill/>
        </p:spPr>
      </p:pic>
      <p:pic>
        <p:nvPicPr>
          <p:cNvPr id="29" name="Content Placeholder 11"/>
          <p:cNvPicPr>
            <a:picLocks noGrp="1" noChangeAspect="1"/>
          </p:cNvPicPr>
          <p:nvPr>
            <p:ph idx="1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837"/>
          <a:stretch/>
        </p:blipFill>
        <p:spPr>
          <a:xfrm>
            <a:off x="11114643" y="55857"/>
            <a:ext cx="912005" cy="115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53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2495600" y="466462"/>
            <a:ext cx="9217024" cy="526762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rgbClr val="003087"/>
                </a:solidFill>
                <a:latin typeface="Open Sans"/>
                <a:ea typeface="+mj-ea"/>
                <a:cs typeface="Open Sans"/>
              </a:defRPr>
            </a:lvl1pPr>
          </a:lstStyle>
          <a:p>
            <a:r>
              <a:rPr lang="en-GB" sz="2200" dirty="0"/>
              <a:t>Pisces Spatial Omics Collaboration: GIS - Applied Materials </a:t>
            </a:r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9107851" y="6309320"/>
            <a:ext cx="28448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78BDA8-D60F-4FDE-A05C-5882F3D646E1}" type="slidenum">
              <a:rPr lang="en-US" sz="933">
                <a:latin typeface="Arial" panose="020B0604020202020204" pitchFamily="34" charset="0"/>
                <a:cs typeface="Arial" panose="020B0604020202020204" pitchFamily="34" charset="0"/>
              </a:rPr>
              <a:pPr/>
              <a:t>4</a:t>
            </a:fld>
            <a:endParaRPr lang="en-US" sz="9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Star_Powerpoint_Image Template05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2832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5842" y="437947"/>
            <a:ext cx="1049424" cy="590787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1919536" y="1416825"/>
            <a:ext cx="9284854" cy="4892495"/>
            <a:chOff x="1567873" y="1461649"/>
            <a:chExt cx="9284854" cy="4892495"/>
          </a:xfrm>
        </p:grpSpPr>
        <p:sp>
          <p:nvSpPr>
            <p:cNvPr id="19" name="Oval 18"/>
            <p:cNvSpPr/>
            <p:nvPr/>
          </p:nvSpPr>
          <p:spPr>
            <a:xfrm>
              <a:off x="1567873" y="2011301"/>
              <a:ext cx="4641341" cy="3824365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noFill/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783" t="22041" r="12270" b="20320"/>
            <a:stretch/>
          </p:blipFill>
          <p:spPr>
            <a:xfrm>
              <a:off x="1816318" y="3984293"/>
              <a:ext cx="2077608" cy="923383"/>
            </a:xfrm>
            <a:prstGeom prst="rect">
              <a:avLst/>
            </a:prstGeom>
          </p:spPr>
        </p:pic>
        <p:sp>
          <p:nvSpPr>
            <p:cNvPr id="21" name="Oval 20"/>
            <p:cNvSpPr/>
            <p:nvPr/>
          </p:nvSpPr>
          <p:spPr>
            <a:xfrm>
              <a:off x="5088357" y="2800942"/>
              <a:ext cx="3614289" cy="2766953"/>
            </a:xfrm>
            <a:prstGeom prst="ellipse">
              <a:avLst/>
            </a:prstGeom>
            <a:solidFill>
              <a:srgbClr val="DAE3F3">
                <a:alpha val="50980"/>
              </a:srgb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22" name="Straight Connector 21"/>
            <p:cNvCxnSpPr>
              <a:stCxn id="19" idx="0"/>
              <a:endCxn id="19" idx="4"/>
            </p:cNvCxnSpPr>
            <p:nvPr/>
          </p:nvCxnSpPr>
          <p:spPr>
            <a:xfrm>
              <a:off x="3888544" y="2011301"/>
              <a:ext cx="0" cy="3824365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103433" y="4445922"/>
              <a:ext cx="803309" cy="540769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SG" sz="2800" b="1" dirty="0">
                  <a:solidFill>
                    <a:schemeClr val="accent5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GIS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433653" y="3986965"/>
              <a:ext cx="1441420" cy="83099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SG" sz="2400" b="1" dirty="0" smtClean="0">
                  <a:solidFill>
                    <a:schemeClr val="accent5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SCISSOR</a:t>
              </a:r>
            </a:p>
            <a:p>
              <a:r>
                <a:rPr lang="en-SG" sz="2400" b="1" dirty="0" smtClean="0">
                  <a:solidFill>
                    <a:schemeClr val="accent5">
                      <a:lumMod val="7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IAF-PP</a:t>
              </a:r>
              <a:endParaRPr lang="en-SG" sz="2400" b="1" dirty="0">
                <a:solidFill>
                  <a:schemeClr val="accent5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233945" y="2326486"/>
              <a:ext cx="1270155" cy="830997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3810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SG" sz="24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Project</a:t>
              </a:r>
            </a:p>
            <a:p>
              <a:pPr algn="ctr"/>
              <a:r>
                <a:rPr lang="en-SG" sz="24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PISCES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847295" y="1461649"/>
              <a:ext cx="9005432" cy="4892495"/>
              <a:chOff x="926222" y="999619"/>
              <a:chExt cx="7688106" cy="4176815"/>
            </a:xfrm>
          </p:grpSpPr>
          <p:sp>
            <p:nvSpPr>
              <p:cNvPr id="29" name="Freeform 28"/>
              <p:cNvSpPr/>
              <p:nvPr/>
            </p:nvSpPr>
            <p:spPr>
              <a:xfrm>
                <a:off x="2681242" y="1446982"/>
                <a:ext cx="5008771" cy="3312217"/>
              </a:xfrm>
              <a:custGeom>
                <a:avLst/>
                <a:gdLst>
                  <a:gd name="connsiteX0" fmla="*/ 0 w 5141432"/>
                  <a:gd name="connsiteY0" fmla="*/ 0 h 3576320"/>
                  <a:gd name="connsiteX1" fmla="*/ 2854960 w 5141432"/>
                  <a:gd name="connsiteY1" fmla="*/ 680720 h 3576320"/>
                  <a:gd name="connsiteX2" fmla="*/ 5140960 w 5141432"/>
                  <a:gd name="connsiteY2" fmla="*/ 2153920 h 3576320"/>
                  <a:gd name="connsiteX3" fmla="*/ 3027680 w 5141432"/>
                  <a:gd name="connsiteY3" fmla="*/ 3261360 h 3576320"/>
                  <a:gd name="connsiteX4" fmla="*/ 40640 w 5141432"/>
                  <a:gd name="connsiteY4" fmla="*/ 3566160 h 3576320"/>
                  <a:gd name="connsiteX5" fmla="*/ 40640 w 5141432"/>
                  <a:gd name="connsiteY5" fmla="*/ 3566160 h 3576320"/>
                  <a:gd name="connsiteX6" fmla="*/ 40640 w 5141432"/>
                  <a:gd name="connsiteY6" fmla="*/ 3576320 h 357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41432" h="3576320">
                    <a:moveTo>
                      <a:pt x="0" y="0"/>
                    </a:moveTo>
                    <a:cubicBezTo>
                      <a:pt x="999066" y="160866"/>
                      <a:pt x="1998133" y="321733"/>
                      <a:pt x="2854960" y="680720"/>
                    </a:cubicBezTo>
                    <a:cubicBezTo>
                      <a:pt x="3711787" y="1039707"/>
                      <a:pt x="5112173" y="1723813"/>
                      <a:pt x="5140960" y="2153920"/>
                    </a:cubicBezTo>
                    <a:cubicBezTo>
                      <a:pt x="5169747" y="2584027"/>
                      <a:pt x="3877733" y="3025987"/>
                      <a:pt x="3027680" y="3261360"/>
                    </a:cubicBezTo>
                    <a:cubicBezTo>
                      <a:pt x="2177627" y="3496733"/>
                      <a:pt x="40640" y="3566160"/>
                      <a:pt x="40640" y="3566160"/>
                    </a:cubicBezTo>
                    <a:lnTo>
                      <a:pt x="40640" y="3566160"/>
                    </a:lnTo>
                    <a:lnTo>
                      <a:pt x="40640" y="3576320"/>
                    </a:lnTo>
                  </a:path>
                </a:pathLst>
              </a:cu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1185699" y="2493942"/>
                <a:ext cx="675446" cy="605822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1188975" y="2595106"/>
                <a:ext cx="525748" cy="440092"/>
              </a:xfrm>
              <a:prstGeom prst="ellipse">
                <a:avLst/>
              </a:prstGeom>
              <a:ln w="38100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2" name="Freeform 31"/>
              <p:cNvSpPr/>
              <p:nvPr/>
            </p:nvSpPr>
            <p:spPr>
              <a:xfrm>
                <a:off x="926222" y="3860698"/>
                <a:ext cx="802640" cy="112168"/>
              </a:xfrm>
              <a:custGeom>
                <a:avLst/>
                <a:gdLst>
                  <a:gd name="connsiteX0" fmla="*/ 0 w 802640"/>
                  <a:gd name="connsiteY0" fmla="*/ 0 h 112168"/>
                  <a:gd name="connsiteX1" fmla="*/ 284480 w 802640"/>
                  <a:gd name="connsiteY1" fmla="*/ 111760 h 112168"/>
                  <a:gd name="connsiteX2" fmla="*/ 802640 w 802640"/>
                  <a:gd name="connsiteY2" fmla="*/ 30480 h 112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02640" h="112168">
                    <a:moveTo>
                      <a:pt x="0" y="0"/>
                    </a:moveTo>
                    <a:cubicBezTo>
                      <a:pt x="75353" y="53340"/>
                      <a:pt x="150707" y="106680"/>
                      <a:pt x="284480" y="111760"/>
                    </a:cubicBezTo>
                    <a:cubicBezTo>
                      <a:pt x="418253" y="116840"/>
                      <a:pt x="610446" y="73660"/>
                      <a:pt x="802640" y="30480"/>
                    </a:cubicBezTo>
                  </a:path>
                </a:pathLst>
              </a:custGeom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3" name="Freeform 32"/>
              <p:cNvSpPr/>
              <p:nvPr/>
            </p:nvSpPr>
            <p:spPr>
              <a:xfrm>
                <a:off x="2755234" y="999619"/>
                <a:ext cx="1723779" cy="660781"/>
              </a:xfrm>
              <a:custGeom>
                <a:avLst/>
                <a:gdLst>
                  <a:gd name="connsiteX0" fmla="*/ 0 w 1723779"/>
                  <a:gd name="connsiteY0" fmla="*/ 437261 h 660781"/>
                  <a:gd name="connsiteX1" fmla="*/ 1016000 w 1723779"/>
                  <a:gd name="connsiteY1" fmla="*/ 381 h 660781"/>
                  <a:gd name="connsiteX2" fmla="*/ 1717040 w 1723779"/>
                  <a:gd name="connsiteY2" fmla="*/ 366141 h 660781"/>
                  <a:gd name="connsiteX3" fmla="*/ 1310640 w 1723779"/>
                  <a:gd name="connsiteY3" fmla="*/ 660781 h 660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3779" h="660781">
                    <a:moveTo>
                      <a:pt x="0" y="437261"/>
                    </a:moveTo>
                    <a:cubicBezTo>
                      <a:pt x="364913" y="224747"/>
                      <a:pt x="729827" y="12234"/>
                      <a:pt x="1016000" y="381"/>
                    </a:cubicBezTo>
                    <a:cubicBezTo>
                      <a:pt x="1302173" y="-11472"/>
                      <a:pt x="1667933" y="256074"/>
                      <a:pt x="1717040" y="366141"/>
                    </a:cubicBezTo>
                    <a:cubicBezTo>
                      <a:pt x="1766147" y="476208"/>
                      <a:pt x="1538393" y="568494"/>
                      <a:pt x="1310640" y="660781"/>
                    </a:cubicBezTo>
                  </a:path>
                </a:pathLst>
              </a:cu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4" name="Freeform 33"/>
              <p:cNvSpPr/>
              <p:nvPr/>
            </p:nvSpPr>
            <p:spPr>
              <a:xfrm rot="389101" flipV="1">
                <a:off x="2769892" y="4639304"/>
                <a:ext cx="1723779" cy="537130"/>
              </a:xfrm>
              <a:custGeom>
                <a:avLst/>
                <a:gdLst>
                  <a:gd name="connsiteX0" fmla="*/ 0 w 1723779"/>
                  <a:gd name="connsiteY0" fmla="*/ 437261 h 660781"/>
                  <a:gd name="connsiteX1" fmla="*/ 1016000 w 1723779"/>
                  <a:gd name="connsiteY1" fmla="*/ 381 h 660781"/>
                  <a:gd name="connsiteX2" fmla="*/ 1717040 w 1723779"/>
                  <a:gd name="connsiteY2" fmla="*/ 366141 h 660781"/>
                  <a:gd name="connsiteX3" fmla="*/ 1310640 w 1723779"/>
                  <a:gd name="connsiteY3" fmla="*/ 660781 h 660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3779" h="660781">
                    <a:moveTo>
                      <a:pt x="0" y="437261"/>
                    </a:moveTo>
                    <a:cubicBezTo>
                      <a:pt x="364913" y="224747"/>
                      <a:pt x="729827" y="12234"/>
                      <a:pt x="1016000" y="381"/>
                    </a:cubicBezTo>
                    <a:cubicBezTo>
                      <a:pt x="1302173" y="-11472"/>
                      <a:pt x="1667933" y="256074"/>
                      <a:pt x="1717040" y="366141"/>
                    </a:cubicBezTo>
                    <a:cubicBezTo>
                      <a:pt x="1766147" y="476208"/>
                      <a:pt x="1538393" y="568494"/>
                      <a:pt x="1310640" y="660781"/>
                    </a:cubicBezTo>
                  </a:path>
                </a:pathLst>
              </a:cu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5" name="Freeform 34"/>
              <p:cNvSpPr/>
              <p:nvPr/>
            </p:nvSpPr>
            <p:spPr>
              <a:xfrm>
                <a:off x="7369629" y="2583947"/>
                <a:ext cx="1244699" cy="1969048"/>
              </a:xfrm>
              <a:custGeom>
                <a:avLst/>
                <a:gdLst>
                  <a:gd name="connsiteX0" fmla="*/ 87085 w 1244699"/>
                  <a:gd name="connsiteY0" fmla="*/ 496710 h 1969048"/>
                  <a:gd name="connsiteX1" fmla="*/ 849085 w 1244699"/>
                  <a:gd name="connsiteY1" fmla="*/ 17739 h 1969048"/>
                  <a:gd name="connsiteX2" fmla="*/ 1240971 w 1244699"/>
                  <a:gd name="connsiteY2" fmla="*/ 1051882 h 1969048"/>
                  <a:gd name="connsiteX3" fmla="*/ 631371 w 1244699"/>
                  <a:gd name="connsiteY3" fmla="*/ 1966282 h 1969048"/>
                  <a:gd name="connsiteX4" fmla="*/ 0 w 1244699"/>
                  <a:gd name="connsiteY4" fmla="*/ 1280482 h 1969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4699" h="1969048">
                    <a:moveTo>
                      <a:pt x="87085" y="496710"/>
                    </a:moveTo>
                    <a:cubicBezTo>
                      <a:pt x="371928" y="210960"/>
                      <a:pt x="656771" y="-74790"/>
                      <a:pt x="849085" y="17739"/>
                    </a:cubicBezTo>
                    <a:cubicBezTo>
                      <a:pt x="1041399" y="110268"/>
                      <a:pt x="1277257" y="727125"/>
                      <a:pt x="1240971" y="1051882"/>
                    </a:cubicBezTo>
                    <a:cubicBezTo>
                      <a:pt x="1204685" y="1376639"/>
                      <a:pt x="838199" y="1928182"/>
                      <a:pt x="631371" y="1966282"/>
                    </a:cubicBezTo>
                    <a:cubicBezTo>
                      <a:pt x="424543" y="2004382"/>
                      <a:pt x="212271" y="1642432"/>
                      <a:pt x="0" y="1280482"/>
                    </a:cubicBezTo>
                  </a:path>
                </a:pathLst>
              </a:cu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5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791229" y="3538830"/>
              <a:ext cx="558520" cy="423637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5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38185" y="3971936"/>
              <a:ext cx="558520" cy="423637"/>
            </a:xfrm>
            <a:prstGeom prst="rect">
              <a:avLst/>
            </a:prstGeom>
          </p:spPr>
        </p:pic>
      </p:grpSp>
      <p:cxnSp>
        <p:nvCxnSpPr>
          <p:cNvPr id="36" name="Straight Connector 35"/>
          <p:cNvCxnSpPr/>
          <p:nvPr/>
        </p:nvCxnSpPr>
        <p:spPr>
          <a:xfrm flipV="1">
            <a:off x="2030319" y="916592"/>
            <a:ext cx="9857385" cy="11508"/>
          </a:xfrm>
          <a:prstGeom prst="line">
            <a:avLst/>
          </a:prstGeom>
          <a:ln w="19050">
            <a:solidFill>
              <a:srgbClr val="002060">
                <a:alpha val="5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50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2259898" y="436563"/>
            <a:ext cx="9978048" cy="514005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rgbClr val="003087"/>
                </a:solidFill>
                <a:latin typeface="Open Sans"/>
                <a:ea typeface="+mj-ea"/>
                <a:cs typeface="Open Sans"/>
              </a:defRPr>
            </a:lvl1pPr>
          </a:lstStyle>
          <a:p>
            <a:r>
              <a:rPr lang="en-GB" sz="2200" dirty="0"/>
              <a:t>Disruptive Technology: Past, Present, Future of Histopathology</a:t>
            </a:r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9107851" y="6309320"/>
            <a:ext cx="28448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78BDA8-D60F-4FDE-A05C-5882F3D646E1}" type="slidenum">
              <a:rPr lang="en-US" sz="933">
                <a:latin typeface="Arial" panose="020B0604020202020204" pitchFamily="34" charset="0"/>
                <a:cs typeface="Arial" panose="020B0604020202020204" pitchFamily="34" charset="0"/>
              </a:rPr>
              <a:pPr/>
              <a:t>5</a:t>
            </a:fld>
            <a:endParaRPr lang="en-US" sz="9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Star_Powerpoint_Image Template05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0744" y="0"/>
            <a:ext cx="82832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7235" y="432445"/>
            <a:ext cx="1049424" cy="590787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016671" y="916592"/>
            <a:ext cx="9857385" cy="11508"/>
          </a:xfrm>
          <a:prstGeom prst="line">
            <a:avLst/>
          </a:prstGeom>
          <a:ln w="19050">
            <a:solidFill>
              <a:srgbClr val="002060">
                <a:alpha val="5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699702A-6197-4EE8-8ADB-2F4715FFD5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13"/>
          <a:stretch/>
        </p:blipFill>
        <p:spPr>
          <a:xfrm rot="5400000">
            <a:off x="7754646" y="4307269"/>
            <a:ext cx="1157684" cy="2029985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0B30CB4-C4FB-4364-B00E-13B3A24174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757695"/>
              </p:ext>
            </p:extLst>
          </p:nvPr>
        </p:nvGraphicFramePr>
        <p:xfrm>
          <a:off x="875202" y="1175215"/>
          <a:ext cx="11180873" cy="51878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5670">
                  <a:extLst>
                    <a:ext uri="{9D8B030D-6E8A-4147-A177-3AD203B41FA5}">
                      <a16:colId xmlns:a16="http://schemas.microsoft.com/office/drawing/2014/main" val="24935777"/>
                    </a:ext>
                  </a:extLst>
                </a:gridCol>
                <a:gridCol w="1926941">
                  <a:extLst>
                    <a:ext uri="{9D8B030D-6E8A-4147-A177-3AD203B41FA5}">
                      <a16:colId xmlns:a16="http://schemas.microsoft.com/office/drawing/2014/main" val="1616413460"/>
                    </a:ext>
                  </a:extLst>
                </a:gridCol>
                <a:gridCol w="2840660">
                  <a:extLst>
                    <a:ext uri="{9D8B030D-6E8A-4147-A177-3AD203B41FA5}">
                      <a16:colId xmlns:a16="http://schemas.microsoft.com/office/drawing/2014/main" val="570247413"/>
                    </a:ext>
                  </a:extLst>
                </a:gridCol>
                <a:gridCol w="2383801">
                  <a:extLst>
                    <a:ext uri="{9D8B030D-6E8A-4147-A177-3AD203B41FA5}">
                      <a16:colId xmlns:a16="http://schemas.microsoft.com/office/drawing/2014/main" val="3521790247"/>
                    </a:ext>
                  </a:extLst>
                </a:gridCol>
                <a:gridCol w="2383801">
                  <a:extLst>
                    <a:ext uri="{9D8B030D-6E8A-4147-A177-3AD203B41FA5}">
                      <a16:colId xmlns:a16="http://schemas.microsoft.com/office/drawing/2014/main" val="1190928370"/>
                    </a:ext>
                  </a:extLst>
                </a:gridCol>
              </a:tblGrid>
              <a:tr h="383293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1870s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1940s / 1980s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~2010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~2020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09487"/>
                  </a:ext>
                </a:extLst>
              </a:tr>
              <a:tr h="157687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Cell Morphology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4073626"/>
                  </a:ext>
                </a:extLst>
              </a:tr>
              <a:tr h="157687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Protein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0638596"/>
                  </a:ext>
                </a:extLst>
              </a:tr>
              <a:tr h="157687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DNA / RNA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96247655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E9FD3CC6-7C0D-42C0-B033-160A23736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5032" y="1844639"/>
            <a:ext cx="1884026" cy="8478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F221FD-DBF3-4437-8019-A5C3AC5D752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4875" y="4785797"/>
            <a:ext cx="1734878" cy="100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2CF152-53D1-4DB5-BA22-04C8CB9C5E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2105" y="4869160"/>
            <a:ext cx="1650052" cy="100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1348F5-ADAA-4E6C-99E2-221DC91F8E4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4624" y="3279706"/>
            <a:ext cx="1574143" cy="10173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ED43630-3D9B-460A-B2AA-46697283B8C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69096" y="3283078"/>
            <a:ext cx="1664759" cy="1018800"/>
          </a:xfrm>
          <a:prstGeom prst="rect">
            <a:avLst/>
          </a:prstGeom>
        </p:spPr>
      </p:pic>
      <p:sp>
        <p:nvSpPr>
          <p:cNvPr id="17" name="Arrow: Right 9">
            <a:extLst>
              <a:ext uri="{FF2B5EF4-FFF2-40B4-BE49-F238E27FC236}">
                <a16:creationId xmlns:a16="http://schemas.microsoft.com/office/drawing/2014/main" id="{55A1758C-FA22-46FD-BF44-4AD56E5F8D89}"/>
              </a:ext>
            </a:extLst>
          </p:cNvPr>
          <p:cNvSpPr/>
          <p:nvPr/>
        </p:nvSpPr>
        <p:spPr>
          <a:xfrm>
            <a:off x="4688603" y="2145360"/>
            <a:ext cx="7197213" cy="525295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accent5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E860FB-CBE5-4AB8-B39B-DDAEB5D2C3CF}"/>
              </a:ext>
            </a:extLst>
          </p:cNvPr>
          <p:cNvSpPr txBox="1"/>
          <p:nvPr/>
        </p:nvSpPr>
        <p:spPr>
          <a:xfrm>
            <a:off x="4570322" y="5880933"/>
            <a:ext cx="2699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accent5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Fluorescent In Situ </a:t>
            </a:r>
            <a:r>
              <a:rPr lang="de-DE" sz="1200" b="1" dirty="0" smtClean="0">
                <a:solidFill>
                  <a:schemeClr val="accent5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Hybridization</a:t>
            </a:r>
          </a:p>
          <a:p>
            <a:pPr algn="ctr"/>
            <a:r>
              <a:rPr lang="de-DE" sz="1200" b="1" dirty="0" smtClean="0">
                <a:solidFill>
                  <a:schemeClr val="accent5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(“</a:t>
            </a:r>
            <a:r>
              <a:rPr lang="de-DE" sz="1200" b="1" dirty="0">
                <a:solidFill>
                  <a:schemeClr val="accent5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FISH“) </a:t>
            </a:r>
            <a:r>
              <a:rPr lang="de-DE" sz="1200" b="1" dirty="0" smtClean="0">
                <a:solidFill>
                  <a:schemeClr val="accent5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2-3 </a:t>
            </a:r>
            <a:r>
              <a:rPr lang="de-DE" sz="1200" b="1" dirty="0">
                <a:solidFill>
                  <a:schemeClr val="accent5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RNA markers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300158-9ABB-48AF-A7D2-6AAF4298F656}"/>
              </a:ext>
            </a:extLst>
          </p:cNvPr>
          <p:cNvSpPr txBox="1"/>
          <p:nvPr/>
        </p:nvSpPr>
        <p:spPr>
          <a:xfrm>
            <a:off x="4580345" y="4310402"/>
            <a:ext cx="2571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>
                <a:solidFill>
                  <a:schemeClr val="accent5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2-3 </a:t>
            </a:r>
            <a:r>
              <a:rPr lang="de-DE" sz="1200" b="1" dirty="0">
                <a:solidFill>
                  <a:schemeClr val="accent5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proStandard Cytochemistry</a:t>
            </a:r>
          </a:p>
          <a:p>
            <a:pPr algn="ctr"/>
            <a:r>
              <a:rPr lang="de-DE" sz="1200" b="1" dirty="0" smtClean="0">
                <a:solidFill>
                  <a:schemeClr val="accent5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tein </a:t>
            </a:r>
            <a:r>
              <a:rPr lang="de-DE" sz="1200" b="1" dirty="0">
                <a:solidFill>
                  <a:schemeClr val="accent5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markers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8945E3-24EB-4596-9FA9-18AB577F0736}"/>
              </a:ext>
            </a:extLst>
          </p:cNvPr>
          <p:cNvSpPr txBox="1"/>
          <p:nvPr/>
        </p:nvSpPr>
        <p:spPr>
          <a:xfrm>
            <a:off x="7669095" y="4407487"/>
            <a:ext cx="17911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chemeClr val="accent5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4-10 protein markers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39B690F-4072-4FD0-B007-FC2E86DABE5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64110" y="3288412"/>
            <a:ext cx="1664759" cy="10188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D574F38-C8CE-44BC-ACE6-D48C6B2FB506}"/>
              </a:ext>
            </a:extLst>
          </p:cNvPr>
          <p:cNvSpPr txBox="1"/>
          <p:nvPr/>
        </p:nvSpPr>
        <p:spPr>
          <a:xfrm>
            <a:off x="9963247" y="4374376"/>
            <a:ext cx="1879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chemeClr val="accent5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10-30 protein markers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C26383-0252-417A-9135-A45F3B935D52}"/>
              </a:ext>
            </a:extLst>
          </p:cNvPr>
          <p:cNvSpPr txBox="1"/>
          <p:nvPr/>
        </p:nvSpPr>
        <p:spPr>
          <a:xfrm>
            <a:off x="9636715" y="5793993"/>
            <a:ext cx="2261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 smtClean="0">
                <a:solidFill>
                  <a:schemeClr val="accent5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&gt;10,000 cells in tissue</a:t>
            </a:r>
            <a:endParaRPr lang="de-DE" sz="1200" b="1" dirty="0">
              <a:solidFill>
                <a:schemeClr val="accent5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de-DE" sz="1200" b="1" dirty="0" smtClean="0">
                <a:solidFill>
                  <a:schemeClr val="accent5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100-1000s </a:t>
            </a:r>
            <a:r>
              <a:rPr lang="de-DE" sz="1200" b="1" dirty="0">
                <a:solidFill>
                  <a:schemeClr val="accent5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RNA markers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F5531F-CF29-42BD-B18C-F1C5A58067EF}"/>
              </a:ext>
            </a:extLst>
          </p:cNvPr>
          <p:cNvSpPr txBox="1"/>
          <p:nvPr/>
        </p:nvSpPr>
        <p:spPr>
          <a:xfrm>
            <a:off x="7291360" y="5822276"/>
            <a:ext cx="2255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accent5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Cell RNA Sequencing</a:t>
            </a:r>
          </a:p>
          <a:p>
            <a:pPr algn="ctr"/>
            <a:r>
              <a:rPr lang="de-DE" sz="1200" b="1" dirty="0">
                <a:solidFill>
                  <a:schemeClr val="accent5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10,000s RNA markers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7C82101-A0FE-4135-9618-6B4FF1FCD416}"/>
              </a:ext>
            </a:extLst>
          </p:cNvPr>
          <p:cNvSpPr/>
          <p:nvPr/>
        </p:nvSpPr>
        <p:spPr>
          <a:xfrm>
            <a:off x="7270228" y="4682153"/>
            <a:ext cx="4771372" cy="1709423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>
              <a:solidFill>
                <a:schemeClr val="accent5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46A50B-0898-4EEE-8FBA-FB12CAF063AA}"/>
              </a:ext>
            </a:extLst>
          </p:cNvPr>
          <p:cNvSpPr txBox="1"/>
          <p:nvPr/>
        </p:nvSpPr>
        <p:spPr>
          <a:xfrm>
            <a:off x="2609473" y="2761183"/>
            <a:ext cx="17315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smtClean="0">
                <a:solidFill>
                  <a:schemeClr val="accent5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H&amp;E* </a:t>
            </a:r>
            <a:r>
              <a:rPr lang="de-DE" sz="1200" b="1" dirty="0">
                <a:solidFill>
                  <a:schemeClr val="accent5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Stained Tissue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9FADE0-BBF5-498D-8087-419943138327}"/>
              </a:ext>
            </a:extLst>
          </p:cNvPr>
          <p:cNvSpPr txBox="1"/>
          <p:nvPr/>
        </p:nvSpPr>
        <p:spPr>
          <a:xfrm>
            <a:off x="949879" y="6437876"/>
            <a:ext cx="3249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5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*H&amp;E </a:t>
            </a: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 Hematoxylin &amp; Eosin</a:t>
            </a:r>
          </a:p>
        </p:txBody>
      </p:sp>
      <p:grpSp>
        <p:nvGrpSpPr>
          <p:cNvPr id="28" name="Group 27"/>
          <p:cNvGrpSpPr>
            <a:grpSpLocks noChangeAspect="1"/>
          </p:cNvGrpSpPr>
          <p:nvPr/>
        </p:nvGrpSpPr>
        <p:grpSpPr>
          <a:xfrm>
            <a:off x="8844819" y="4757746"/>
            <a:ext cx="1922344" cy="1012946"/>
            <a:chOff x="2132673" y="1340594"/>
            <a:chExt cx="7926654" cy="4176815"/>
          </a:xfrm>
        </p:grpSpPr>
        <p:sp>
          <p:nvSpPr>
            <p:cNvPr id="29" name="Oval 28"/>
            <p:cNvSpPr/>
            <p:nvPr/>
          </p:nvSpPr>
          <p:spPr>
            <a:xfrm>
              <a:off x="5138176" y="2483974"/>
              <a:ext cx="3085586" cy="236220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" name="Oval 29"/>
            <p:cNvSpPr/>
            <p:nvPr/>
          </p:nvSpPr>
          <p:spPr>
            <a:xfrm>
              <a:off x="2132673" y="1809842"/>
              <a:ext cx="3962400" cy="3264932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noFill/>
              </a:endParaRPr>
            </a:p>
          </p:txBody>
        </p:sp>
        <p:cxnSp>
          <p:nvCxnSpPr>
            <p:cNvPr id="31" name="Straight Connector 30"/>
            <p:cNvCxnSpPr>
              <a:stCxn id="30" idx="0"/>
              <a:endCxn id="30" idx="4"/>
            </p:cNvCxnSpPr>
            <p:nvPr/>
          </p:nvCxnSpPr>
          <p:spPr>
            <a:xfrm>
              <a:off x="4113873" y="1809842"/>
              <a:ext cx="0" cy="326493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2" name="Group 31"/>
            <p:cNvGrpSpPr/>
            <p:nvPr/>
          </p:nvGrpSpPr>
          <p:grpSpPr>
            <a:xfrm>
              <a:off x="2371221" y="1340594"/>
              <a:ext cx="7688106" cy="4176815"/>
              <a:chOff x="926222" y="999619"/>
              <a:chExt cx="7688106" cy="4176815"/>
            </a:xfrm>
          </p:grpSpPr>
          <p:sp>
            <p:nvSpPr>
              <p:cNvPr id="33" name="Freeform 32"/>
              <p:cNvSpPr/>
              <p:nvPr/>
            </p:nvSpPr>
            <p:spPr>
              <a:xfrm>
                <a:off x="2681242" y="1446982"/>
                <a:ext cx="5008771" cy="3312217"/>
              </a:xfrm>
              <a:custGeom>
                <a:avLst/>
                <a:gdLst>
                  <a:gd name="connsiteX0" fmla="*/ 0 w 5141432"/>
                  <a:gd name="connsiteY0" fmla="*/ 0 h 3576320"/>
                  <a:gd name="connsiteX1" fmla="*/ 2854960 w 5141432"/>
                  <a:gd name="connsiteY1" fmla="*/ 680720 h 3576320"/>
                  <a:gd name="connsiteX2" fmla="*/ 5140960 w 5141432"/>
                  <a:gd name="connsiteY2" fmla="*/ 2153920 h 3576320"/>
                  <a:gd name="connsiteX3" fmla="*/ 3027680 w 5141432"/>
                  <a:gd name="connsiteY3" fmla="*/ 3261360 h 3576320"/>
                  <a:gd name="connsiteX4" fmla="*/ 40640 w 5141432"/>
                  <a:gd name="connsiteY4" fmla="*/ 3566160 h 3576320"/>
                  <a:gd name="connsiteX5" fmla="*/ 40640 w 5141432"/>
                  <a:gd name="connsiteY5" fmla="*/ 3566160 h 3576320"/>
                  <a:gd name="connsiteX6" fmla="*/ 40640 w 5141432"/>
                  <a:gd name="connsiteY6" fmla="*/ 3576320 h 357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41432" h="3576320">
                    <a:moveTo>
                      <a:pt x="0" y="0"/>
                    </a:moveTo>
                    <a:cubicBezTo>
                      <a:pt x="999066" y="160866"/>
                      <a:pt x="1998133" y="321733"/>
                      <a:pt x="2854960" y="680720"/>
                    </a:cubicBezTo>
                    <a:cubicBezTo>
                      <a:pt x="3711787" y="1039707"/>
                      <a:pt x="5112173" y="1723813"/>
                      <a:pt x="5140960" y="2153920"/>
                    </a:cubicBezTo>
                    <a:cubicBezTo>
                      <a:pt x="5169747" y="2584027"/>
                      <a:pt x="3877733" y="3025987"/>
                      <a:pt x="3027680" y="3261360"/>
                    </a:cubicBezTo>
                    <a:cubicBezTo>
                      <a:pt x="2177627" y="3496733"/>
                      <a:pt x="40640" y="3566160"/>
                      <a:pt x="40640" y="3566160"/>
                    </a:cubicBezTo>
                    <a:lnTo>
                      <a:pt x="40640" y="3566160"/>
                    </a:lnTo>
                    <a:lnTo>
                      <a:pt x="40640" y="3576320"/>
                    </a:lnTo>
                  </a:path>
                </a:pathLst>
              </a:cu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1185699" y="2493942"/>
                <a:ext cx="675446" cy="605822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1188975" y="2595106"/>
                <a:ext cx="525748" cy="440092"/>
              </a:xfrm>
              <a:prstGeom prst="ellipse">
                <a:avLst/>
              </a:prstGeom>
              <a:ln w="38100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6" name="Freeform 35"/>
              <p:cNvSpPr/>
              <p:nvPr/>
            </p:nvSpPr>
            <p:spPr>
              <a:xfrm>
                <a:off x="926222" y="3860698"/>
                <a:ext cx="802640" cy="112168"/>
              </a:xfrm>
              <a:custGeom>
                <a:avLst/>
                <a:gdLst>
                  <a:gd name="connsiteX0" fmla="*/ 0 w 802640"/>
                  <a:gd name="connsiteY0" fmla="*/ 0 h 112168"/>
                  <a:gd name="connsiteX1" fmla="*/ 284480 w 802640"/>
                  <a:gd name="connsiteY1" fmla="*/ 111760 h 112168"/>
                  <a:gd name="connsiteX2" fmla="*/ 802640 w 802640"/>
                  <a:gd name="connsiteY2" fmla="*/ 30480 h 112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02640" h="112168">
                    <a:moveTo>
                      <a:pt x="0" y="0"/>
                    </a:moveTo>
                    <a:cubicBezTo>
                      <a:pt x="75353" y="53340"/>
                      <a:pt x="150707" y="106680"/>
                      <a:pt x="284480" y="111760"/>
                    </a:cubicBezTo>
                    <a:cubicBezTo>
                      <a:pt x="418253" y="116840"/>
                      <a:pt x="610446" y="73660"/>
                      <a:pt x="802640" y="30480"/>
                    </a:cubicBezTo>
                  </a:path>
                </a:pathLst>
              </a:cu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7" name="Freeform 36"/>
              <p:cNvSpPr/>
              <p:nvPr/>
            </p:nvSpPr>
            <p:spPr>
              <a:xfrm>
                <a:off x="2755234" y="999619"/>
                <a:ext cx="1723779" cy="660781"/>
              </a:xfrm>
              <a:custGeom>
                <a:avLst/>
                <a:gdLst>
                  <a:gd name="connsiteX0" fmla="*/ 0 w 1723779"/>
                  <a:gd name="connsiteY0" fmla="*/ 437261 h 660781"/>
                  <a:gd name="connsiteX1" fmla="*/ 1016000 w 1723779"/>
                  <a:gd name="connsiteY1" fmla="*/ 381 h 660781"/>
                  <a:gd name="connsiteX2" fmla="*/ 1717040 w 1723779"/>
                  <a:gd name="connsiteY2" fmla="*/ 366141 h 660781"/>
                  <a:gd name="connsiteX3" fmla="*/ 1310640 w 1723779"/>
                  <a:gd name="connsiteY3" fmla="*/ 660781 h 660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3779" h="660781">
                    <a:moveTo>
                      <a:pt x="0" y="437261"/>
                    </a:moveTo>
                    <a:cubicBezTo>
                      <a:pt x="364913" y="224747"/>
                      <a:pt x="729827" y="12234"/>
                      <a:pt x="1016000" y="381"/>
                    </a:cubicBezTo>
                    <a:cubicBezTo>
                      <a:pt x="1302173" y="-11472"/>
                      <a:pt x="1667933" y="256074"/>
                      <a:pt x="1717040" y="366141"/>
                    </a:cubicBezTo>
                    <a:cubicBezTo>
                      <a:pt x="1766147" y="476208"/>
                      <a:pt x="1538393" y="568494"/>
                      <a:pt x="1310640" y="660781"/>
                    </a:cubicBezTo>
                  </a:path>
                </a:pathLst>
              </a:cu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8" name="Freeform 37"/>
              <p:cNvSpPr/>
              <p:nvPr/>
            </p:nvSpPr>
            <p:spPr>
              <a:xfrm rot="389101" flipV="1">
                <a:off x="2769892" y="4639304"/>
                <a:ext cx="1723779" cy="537130"/>
              </a:xfrm>
              <a:custGeom>
                <a:avLst/>
                <a:gdLst>
                  <a:gd name="connsiteX0" fmla="*/ 0 w 1723779"/>
                  <a:gd name="connsiteY0" fmla="*/ 437261 h 660781"/>
                  <a:gd name="connsiteX1" fmla="*/ 1016000 w 1723779"/>
                  <a:gd name="connsiteY1" fmla="*/ 381 h 660781"/>
                  <a:gd name="connsiteX2" fmla="*/ 1717040 w 1723779"/>
                  <a:gd name="connsiteY2" fmla="*/ 366141 h 660781"/>
                  <a:gd name="connsiteX3" fmla="*/ 1310640 w 1723779"/>
                  <a:gd name="connsiteY3" fmla="*/ 660781 h 660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3779" h="660781">
                    <a:moveTo>
                      <a:pt x="0" y="437261"/>
                    </a:moveTo>
                    <a:cubicBezTo>
                      <a:pt x="364913" y="224747"/>
                      <a:pt x="729827" y="12234"/>
                      <a:pt x="1016000" y="381"/>
                    </a:cubicBezTo>
                    <a:cubicBezTo>
                      <a:pt x="1302173" y="-11472"/>
                      <a:pt x="1667933" y="256074"/>
                      <a:pt x="1717040" y="366141"/>
                    </a:cubicBezTo>
                    <a:cubicBezTo>
                      <a:pt x="1766147" y="476208"/>
                      <a:pt x="1538393" y="568494"/>
                      <a:pt x="1310640" y="660781"/>
                    </a:cubicBezTo>
                  </a:path>
                </a:pathLst>
              </a:cu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9" name="Freeform 38"/>
              <p:cNvSpPr/>
              <p:nvPr/>
            </p:nvSpPr>
            <p:spPr>
              <a:xfrm>
                <a:off x="7369629" y="2583947"/>
                <a:ext cx="1244699" cy="1969048"/>
              </a:xfrm>
              <a:custGeom>
                <a:avLst/>
                <a:gdLst>
                  <a:gd name="connsiteX0" fmla="*/ 87085 w 1244699"/>
                  <a:gd name="connsiteY0" fmla="*/ 496710 h 1969048"/>
                  <a:gd name="connsiteX1" fmla="*/ 849085 w 1244699"/>
                  <a:gd name="connsiteY1" fmla="*/ 17739 h 1969048"/>
                  <a:gd name="connsiteX2" fmla="*/ 1240971 w 1244699"/>
                  <a:gd name="connsiteY2" fmla="*/ 1051882 h 1969048"/>
                  <a:gd name="connsiteX3" fmla="*/ 631371 w 1244699"/>
                  <a:gd name="connsiteY3" fmla="*/ 1966282 h 1969048"/>
                  <a:gd name="connsiteX4" fmla="*/ 0 w 1244699"/>
                  <a:gd name="connsiteY4" fmla="*/ 1280482 h 1969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4699" h="1969048">
                    <a:moveTo>
                      <a:pt x="87085" y="496710"/>
                    </a:moveTo>
                    <a:cubicBezTo>
                      <a:pt x="371928" y="210960"/>
                      <a:pt x="656771" y="-74790"/>
                      <a:pt x="849085" y="17739"/>
                    </a:cubicBezTo>
                    <a:cubicBezTo>
                      <a:pt x="1041399" y="110268"/>
                      <a:pt x="1277257" y="727125"/>
                      <a:pt x="1240971" y="1051882"/>
                    </a:cubicBezTo>
                    <a:cubicBezTo>
                      <a:pt x="1204685" y="1376639"/>
                      <a:pt x="838199" y="1928182"/>
                      <a:pt x="631371" y="1966282"/>
                    </a:cubicBezTo>
                    <a:cubicBezTo>
                      <a:pt x="424543" y="2004382"/>
                      <a:pt x="212271" y="1642432"/>
                      <a:pt x="0" y="1280482"/>
                    </a:cubicBezTo>
                  </a:path>
                </a:pathLst>
              </a:cu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E39FADE0-BBF5-498D-8087-419943138327}"/>
              </a:ext>
            </a:extLst>
          </p:cNvPr>
          <p:cNvSpPr txBox="1"/>
          <p:nvPr/>
        </p:nvSpPr>
        <p:spPr>
          <a:xfrm>
            <a:off x="3792165" y="6409991"/>
            <a:ext cx="3960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Yen Hsiang </a:t>
            </a:r>
            <a:r>
              <a:rPr lang="en-US" sz="1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Tham</a:t>
            </a:r>
            <a:r>
              <a:rPr lang="en-US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Applied Materials</a:t>
            </a:r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40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2375587" y="452669"/>
            <a:ext cx="9697077" cy="570563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rgbClr val="003087"/>
                </a:solidFill>
                <a:latin typeface="Open Sans"/>
                <a:ea typeface="+mj-ea"/>
                <a:cs typeface="Open Sans"/>
              </a:defRPr>
            </a:lvl1pPr>
          </a:lstStyle>
          <a:p>
            <a:r>
              <a:rPr lang="en-GB" sz="2200" dirty="0"/>
              <a:t>SCISSOR Apps: Colorectal </a:t>
            </a:r>
            <a:r>
              <a:rPr lang="en-GB" sz="2200" dirty="0" err="1"/>
              <a:t>Tumor</a:t>
            </a:r>
            <a:r>
              <a:rPr lang="en-GB" sz="2200" dirty="0"/>
              <a:t> Immunology </a:t>
            </a:r>
            <a:r>
              <a:rPr lang="en-GB" sz="2200" dirty="0" err="1"/>
              <a:t>mFISH</a:t>
            </a:r>
            <a:endParaRPr lang="en-GB" sz="2200" dirty="0"/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9107851" y="6309320"/>
            <a:ext cx="28448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78BDA8-D60F-4FDE-A05C-5882F3D646E1}" type="slidenum">
              <a:rPr lang="en-US" sz="933">
                <a:latin typeface="Arial" panose="020B0604020202020204" pitchFamily="34" charset="0"/>
                <a:cs typeface="Arial" panose="020B0604020202020204" pitchFamily="34" charset="0"/>
              </a:rPr>
              <a:pPr/>
              <a:t>6</a:t>
            </a:fld>
            <a:endParaRPr lang="en-US" sz="9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Star_Powerpoint_Image Template05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2832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7235" y="432445"/>
            <a:ext cx="1049424" cy="590787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016671" y="916592"/>
            <a:ext cx="9857385" cy="11508"/>
          </a:xfrm>
          <a:prstGeom prst="line">
            <a:avLst/>
          </a:prstGeom>
          <a:ln w="19050">
            <a:solidFill>
              <a:srgbClr val="002060">
                <a:alpha val="5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3053031" y="1412247"/>
            <a:ext cx="6785938" cy="5369393"/>
            <a:chOff x="2477989" y="1097845"/>
            <a:chExt cx="7098728" cy="561688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31862" y="1107082"/>
              <a:ext cx="3544855" cy="35604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273000"/>
                      </a14:imgEffect>
                      <a14:imgEffect>
                        <a14:brightnessContrast contrast="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433" r="9675"/>
            <a:stretch/>
          </p:blipFill>
          <p:spPr>
            <a:xfrm rot="5400000" flipV="1">
              <a:off x="2480145" y="1095689"/>
              <a:ext cx="3549113" cy="3553426"/>
            </a:xfrm>
            <a:prstGeom prst="rect">
              <a:avLst/>
            </a:prstGeom>
          </p:spPr>
        </p:pic>
        <p:pic>
          <p:nvPicPr>
            <p:cNvPr id="13" name="Content Placeholder 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8583" y="4731745"/>
              <a:ext cx="2134296" cy="1982989"/>
            </a:xfrm>
            <a:prstGeom prst="rect">
              <a:avLst/>
            </a:prstGeom>
          </p:spPr>
        </p:pic>
      </p:grpSp>
      <p:grpSp>
        <p:nvGrpSpPr>
          <p:cNvPr id="14" name="Group 13"/>
          <p:cNvGrpSpPr>
            <a:grpSpLocks/>
          </p:cNvGrpSpPr>
          <p:nvPr/>
        </p:nvGrpSpPr>
        <p:grpSpPr>
          <a:xfrm flipH="1">
            <a:off x="1152832" y="2447608"/>
            <a:ext cx="1630800" cy="859911"/>
            <a:chOff x="2132673" y="1340594"/>
            <a:chExt cx="7926654" cy="4176815"/>
          </a:xfrm>
        </p:grpSpPr>
        <p:sp>
          <p:nvSpPr>
            <p:cNvPr id="15" name="Oval 14"/>
            <p:cNvSpPr/>
            <p:nvPr/>
          </p:nvSpPr>
          <p:spPr>
            <a:xfrm>
              <a:off x="5138176" y="2483974"/>
              <a:ext cx="3085586" cy="236220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" name="Oval 15"/>
            <p:cNvSpPr/>
            <p:nvPr/>
          </p:nvSpPr>
          <p:spPr>
            <a:xfrm>
              <a:off x="2132673" y="1809842"/>
              <a:ext cx="3962400" cy="326493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noFill/>
              </a:endParaRPr>
            </a:p>
          </p:txBody>
        </p:sp>
        <p:cxnSp>
          <p:nvCxnSpPr>
            <p:cNvPr id="17" name="Straight Connector 16"/>
            <p:cNvCxnSpPr>
              <a:stCxn id="16" idx="0"/>
              <a:endCxn id="16" idx="4"/>
            </p:cNvCxnSpPr>
            <p:nvPr/>
          </p:nvCxnSpPr>
          <p:spPr>
            <a:xfrm>
              <a:off x="4113873" y="1809842"/>
              <a:ext cx="0" cy="32649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8" name="Group 17"/>
            <p:cNvGrpSpPr/>
            <p:nvPr/>
          </p:nvGrpSpPr>
          <p:grpSpPr>
            <a:xfrm>
              <a:off x="2371221" y="1340594"/>
              <a:ext cx="7688106" cy="4176815"/>
              <a:chOff x="926222" y="999619"/>
              <a:chExt cx="7688106" cy="4176815"/>
            </a:xfrm>
          </p:grpSpPr>
          <p:sp>
            <p:nvSpPr>
              <p:cNvPr id="19" name="Freeform 18"/>
              <p:cNvSpPr/>
              <p:nvPr/>
            </p:nvSpPr>
            <p:spPr>
              <a:xfrm>
                <a:off x="2681242" y="1446982"/>
                <a:ext cx="5008771" cy="3312217"/>
              </a:xfrm>
              <a:custGeom>
                <a:avLst/>
                <a:gdLst>
                  <a:gd name="connsiteX0" fmla="*/ 0 w 5141432"/>
                  <a:gd name="connsiteY0" fmla="*/ 0 h 3576320"/>
                  <a:gd name="connsiteX1" fmla="*/ 2854960 w 5141432"/>
                  <a:gd name="connsiteY1" fmla="*/ 680720 h 3576320"/>
                  <a:gd name="connsiteX2" fmla="*/ 5140960 w 5141432"/>
                  <a:gd name="connsiteY2" fmla="*/ 2153920 h 3576320"/>
                  <a:gd name="connsiteX3" fmla="*/ 3027680 w 5141432"/>
                  <a:gd name="connsiteY3" fmla="*/ 3261360 h 3576320"/>
                  <a:gd name="connsiteX4" fmla="*/ 40640 w 5141432"/>
                  <a:gd name="connsiteY4" fmla="*/ 3566160 h 3576320"/>
                  <a:gd name="connsiteX5" fmla="*/ 40640 w 5141432"/>
                  <a:gd name="connsiteY5" fmla="*/ 3566160 h 3576320"/>
                  <a:gd name="connsiteX6" fmla="*/ 40640 w 5141432"/>
                  <a:gd name="connsiteY6" fmla="*/ 3576320 h 357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41432" h="3576320">
                    <a:moveTo>
                      <a:pt x="0" y="0"/>
                    </a:moveTo>
                    <a:cubicBezTo>
                      <a:pt x="999066" y="160866"/>
                      <a:pt x="1998133" y="321733"/>
                      <a:pt x="2854960" y="680720"/>
                    </a:cubicBezTo>
                    <a:cubicBezTo>
                      <a:pt x="3711787" y="1039707"/>
                      <a:pt x="5112173" y="1723813"/>
                      <a:pt x="5140960" y="2153920"/>
                    </a:cubicBezTo>
                    <a:cubicBezTo>
                      <a:pt x="5169747" y="2584027"/>
                      <a:pt x="3877733" y="3025987"/>
                      <a:pt x="3027680" y="3261360"/>
                    </a:cubicBezTo>
                    <a:cubicBezTo>
                      <a:pt x="2177627" y="3496733"/>
                      <a:pt x="40640" y="3566160"/>
                      <a:pt x="40640" y="3566160"/>
                    </a:cubicBezTo>
                    <a:lnTo>
                      <a:pt x="40640" y="3566160"/>
                    </a:lnTo>
                    <a:lnTo>
                      <a:pt x="40640" y="3576320"/>
                    </a:ln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185699" y="2493942"/>
                <a:ext cx="675446" cy="605822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188975" y="2595106"/>
                <a:ext cx="525748" cy="440092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2" name="Freeform 21"/>
              <p:cNvSpPr/>
              <p:nvPr/>
            </p:nvSpPr>
            <p:spPr>
              <a:xfrm>
                <a:off x="926222" y="3860698"/>
                <a:ext cx="802640" cy="112168"/>
              </a:xfrm>
              <a:custGeom>
                <a:avLst/>
                <a:gdLst>
                  <a:gd name="connsiteX0" fmla="*/ 0 w 802640"/>
                  <a:gd name="connsiteY0" fmla="*/ 0 h 112168"/>
                  <a:gd name="connsiteX1" fmla="*/ 284480 w 802640"/>
                  <a:gd name="connsiteY1" fmla="*/ 111760 h 112168"/>
                  <a:gd name="connsiteX2" fmla="*/ 802640 w 802640"/>
                  <a:gd name="connsiteY2" fmla="*/ 30480 h 112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02640" h="112168">
                    <a:moveTo>
                      <a:pt x="0" y="0"/>
                    </a:moveTo>
                    <a:cubicBezTo>
                      <a:pt x="75353" y="53340"/>
                      <a:pt x="150707" y="106680"/>
                      <a:pt x="284480" y="111760"/>
                    </a:cubicBezTo>
                    <a:cubicBezTo>
                      <a:pt x="418253" y="116840"/>
                      <a:pt x="610446" y="73660"/>
                      <a:pt x="802640" y="30480"/>
                    </a:cubicBezTo>
                  </a:path>
                </a:pathLst>
              </a:cu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3" name="Freeform 22"/>
              <p:cNvSpPr/>
              <p:nvPr/>
            </p:nvSpPr>
            <p:spPr>
              <a:xfrm>
                <a:off x="2755234" y="999619"/>
                <a:ext cx="1723779" cy="660781"/>
              </a:xfrm>
              <a:custGeom>
                <a:avLst/>
                <a:gdLst>
                  <a:gd name="connsiteX0" fmla="*/ 0 w 1723779"/>
                  <a:gd name="connsiteY0" fmla="*/ 437261 h 660781"/>
                  <a:gd name="connsiteX1" fmla="*/ 1016000 w 1723779"/>
                  <a:gd name="connsiteY1" fmla="*/ 381 h 660781"/>
                  <a:gd name="connsiteX2" fmla="*/ 1717040 w 1723779"/>
                  <a:gd name="connsiteY2" fmla="*/ 366141 h 660781"/>
                  <a:gd name="connsiteX3" fmla="*/ 1310640 w 1723779"/>
                  <a:gd name="connsiteY3" fmla="*/ 660781 h 660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3779" h="660781">
                    <a:moveTo>
                      <a:pt x="0" y="437261"/>
                    </a:moveTo>
                    <a:cubicBezTo>
                      <a:pt x="364913" y="224747"/>
                      <a:pt x="729827" y="12234"/>
                      <a:pt x="1016000" y="381"/>
                    </a:cubicBezTo>
                    <a:cubicBezTo>
                      <a:pt x="1302173" y="-11472"/>
                      <a:pt x="1667933" y="256074"/>
                      <a:pt x="1717040" y="366141"/>
                    </a:cubicBezTo>
                    <a:cubicBezTo>
                      <a:pt x="1766147" y="476208"/>
                      <a:pt x="1538393" y="568494"/>
                      <a:pt x="1310640" y="660781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4" name="Freeform 23"/>
              <p:cNvSpPr/>
              <p:nvPr/>
            </p:nvSpPr>
            <p:spPr>
              <a:xfrm rot="389101" flipV="1">
                <a:off x="2769892" y="4639304"/>
                <a:ext cx="1723779" cy="537130"/>
              </a:xfrm>
              <a:custGeom>
                <a:avLst/>
                <a:gdLst>
                  <a:gd name="connsiteX0" fmla="*/ 0 w 1723779"/>
                  <a:gd name="connsiteY0" fmla="*/ 437261 h 660781"/>
                  <a:gd name="connsiteX1" fmla="*/ 1016000 w 1723779"/>
                  <a:gd name="connsiteY1" fmla="*/ 381 h 660781"/>
                  <a:gd name="connsiteX2" fmla="*/ 1717040 w 1723779"/>
                  <a:gd name="connsiteY2" fmla="*/ 366141 h 660781"/>
                  <a:gd name="connsiteX3" fmla="*/ 1310640 w 1723779"/>
                  <a:gd name="connsiteY3" fmla="*/ 660781 h 660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3779" h="660781">
                    <a:moveTo>
                      <a:pt x="0" y="437261"/>
                    </a:moveTo>
                    <a:cubicBezTo>
                      <a:pt x="364913" y="224747"/>
                      <a:pt x="729827" y="12234"/>
                      <a:pt x="1016000" y="381"/>
                    </a:cubicBezTo>
                    <a:cubicBezTo>
                      <a:pt x="1302173" y="-11472"/>
                      <a:pt x="1667933" y="256074"/>
                      <a:pt x="1717040" y="366141"/>
                    </a:cubicBezTo>
                    <a:cubicBezTo>
                      <a:pt x="1766147" y="476208"/>
                      <a:pt x="1538393" y="568494"/>
                      <a:pt x="1310640" y="660781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5" name="Freeform 24"/>
              <p:cNvSpPr/>
              <p:nvPr/>
            </p:nvSpPr>
            <p:spPr>
              <a:xfrm>
                <a:off x="7369629" y="2583947"/>
                <a:ext cx="1244699" cy="1969048"/>
              </a:xfrm>
              <a:custGeom>
                <a:avLst/>
                <a:gdLst>
                  <a:gd name="connsiteX0" fmla="*/ 87085 w 1244699"/>
                  <a:gd name="connsiteY0" fmla="*/ 496710 h 1969048"/>
                  <a:gd name="connsiteX1" fmla="*/ 849085 w 1244699"/>
                  <a:gd name="connsiteY1" fmla="*/ 17739 h 1969048"/>
                  <a:gd name="connsiteX2" fmla="*/ 1240971 w 1244699"/>
                  <a:gd name="connsiteY2" fmla="*/ 1051882 h 1969048"/>
                  <a:gd name="connsiteX3" fmla="*/ 631371 w 1244699"/>
                  <a:gd name="connsiteY3" fmla="*/ 1966282 h 1969048"/>
                  <a:gd name="connsiteX4" fmla="*/ 0 w 1244699"/>
                  <a:gd name="connsiteY4" fmla="*/ 1280482 h 1969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4699" h="1969048">
                    <a:moveTo>
                      <a:pt x="87085" y="496710"/>
                    </a:moveTo>
                    <a:cubicBezTo>
                      <a:pt x="371928" y="210960"/>
                      <a:pt x="656771" y="-74790"/>
                      <a:pt x="849085" y="17739"/>
                    </a:cubicBezTo>
                    <a:cubicBezTo>
                      <a:pt x="1041399" y="110268"/>
                      <a:pt x="1277257" y="727125"/>
                      <a:pt x="1240971" y="1051882"/>
                    </a:cubicBezTo>
                    <a:cubicBezTo>
                      <a:pt x="1204685" y="1376639"/>
                      <a:pt x="838199" y="1928182"/>
                      <a:pt x="631371" y="1966282"/>
                    </a:cubicBezTo>
                    <a:cubicBezTo>
                      <a:pt x="424543" y="2004382"/>
                      <a:pt x="212271" y="1642432"/>
                      <a:pt x="0" y="1280482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grpSp>
        <p:nvGrpSpPr>
          <p:cNvPr id="26" name="Group 25"/>
          <p:cNvGrpSpPr>
            <a:grpSpLocks noChangeAspect="1"/>
          </p:cNvGrpSpPr>
          <p:nvPr/>
        </p:nvGrpSpPr>
        <p:grpSpPr>
          <a:xfrm>
            <a:off x="10128448" y="2427920"/>
            <a:ext cx="1631918" cy="859911"/>
            <a:chOff x="2132673" y="1340594"/>
            <a:chExt cx="7926654" cy="4176815"/>
          </a:xfrm>
        </p:grpSpPr>
        <p:sp>
          <p:nvSpPr>
            <p:cNvPr id="27" name="Oval 26"/>
            <p:cNvSpPr/>
            <p:nvPr/>
          </p:nvSpPr>
          <p:spPr>
            <a:xfrm>
              <a:off x="5138176" y="2483974"/>
              <a:ext cx="3085586" cy="236220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8" name="Oval 27"/>
            <p:cNvSpPr/>
            <p:nvPr/>
          </p:nvSpPr>
          <p:spPr>
            <a:xfrm>
              <a:off x="2132673" y="1809842"/>
              <a:ext cx="3962400" cy="326493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noFill/>
              </a:endParaRPr>
            </a:p>
          </p:txBody>
        </p:sp>
        <p:cxnSp>
          <p:nvCxnSpPr>
            <p:cNvPr id="29" name="Straight Connector 28"/>
            <p:cNvCxnSpPr>
              <a:stCxn id="28" idx="0"/>
              <a:endCxn id="28" idx="4"/>
            </p:cNvCxnSpPr>
            <p:nvPr/>
          </p:nvCxnSpPr>
          <p:spPr>
            <a:xfrm>
              <a:off x="4113873" y="1809842"/>
              <a:ext cx="0" cy="32649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0" name="Group 29"/>
            <p:cNvGrpSpPr/>
            <p:nvPr/>
          </p:nvGrpSpPr>
          <p:grpSpPr>
            <a:xfrm>
              <a:off x="2371221" y="1340594"/>
              <a:ext cx="7688106" cy="4176815"/>
              <a:chOff x="926222" y="999619"/>
              <a:chExt cx="7688106" cy="4176815"/>
            </a:xfrm>
          </p:grpSpPr>
          <p:sp>
            <p:nvSpPr>
              <p:cNvPr id="31" name="Freeform 30"/>
              <p:cNvSpPr/>
              <p:nvPr/>
            </p:nvSpPr>
            <p:spPr>
              <a:xfrm>
                <a:off x="2681242" y="1446982"/>
                <a:ext cx="5008771" cy="3312217"/>
              </a:xfrm>
              <a:custGeom>
                <a:avLst/>
                <a:gdLst>
                  <a:gd name="connsiteX0" fmla="*/ 0 w 5141432"/>
                  <a:gd name="connsiteY0" fmla="*/ 0 h 3576320"/>
                  <a:gd name="connsiteX1" fmla="*/ 2854960 w 5141432"/>
                  <a:gd name="connsiteY1" fmla="*/ 680720 h 3576320"/>
                  <a:gd name="connsiteX2" fmla="*/ 5140960 w 5141432"/>
                  <a:gd name="connsiteY2" fmla="*/ 2153920 h 3576320"/>
                  <a:gd name="connsiteX3" fmla="*/ 3027680 w 5141432"/>
                  <a:gd name="connsiteY3" fmla="*/ 3261360 h 3576320"/>
                  <a:gd name="connsiteX4" fmla="*/ 40640 w 5141432"/>
                  <a:gd name="connsiteY4" fmla="*/ 3566160 h 3576320"/>
                  <a:gd name="connsiteX5" fmla="*/ 40640 w 5141432"/>
                  <a:gd name="connsiteY5" fmla="*/ 3566160 h 3576320"/>
                  <a:gd name="connsiteX6" fmla="*/ 40640 w 5141432"/>
                  <a:gd name="connsiteY6" fmla="*/ 3576320 h 357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41432" h="3576320">
                    <a:moveTo>
                      <a:pt x="0" y="0"/>
                    </a:moveTo>
                    <a:cubicBezTo>
                      <a:pt x="999066" y="160866"/>
                      <a:pt x="1998133" y="321733"/>
                      <a:pt x="2854960" y="680720"/>
                    </a:cubicBezTo>
                    <a:cubicBezTo>
                      <a:pt x="3711787" y="1039707"/>
                      <a:pt x="5112173" y="1723813"/>
                      <a:pt x="5140960" y="2153920"/>
                    </a:cubicBezTo>
                    <a:cubicBezTo>
                      <a:pt x="5169747" y="2584027"/>
                      <a:pt x="3877733" y="3025987"/>
                      <a:pt x="3027680" y="3261360"/>
                    </a:cubicBezTo>
                    <a:cubicBezTo>
                      <a:pt x="2177627" y="3496733"/>
                      <a:pt x="40640" y="3566160"/>
                      <a:pt x="40640" y="3566160"/>
                    </a:cubicBezTo>
                    <a:lnTo>
                      <a:pt x="40640" y="3566160"/>
                    </a:lnTo>
                    <a:lnTo>
                      <a:pt x="40640" y="3576320"/>
                    </a:ln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1185699" y="2493942"/>
                <a:ext cx="675446" cy="605822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188975" y="2595106"/>
                <a:ext cx="525748" cy="440092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4" name="Freeform 33"/>
              <p:cNvSpPr/>
              <p:nvPr/>
            </p:nvSpPr>
            <p:spPr>
              <a:xfrm>
                <a:off x="926222" y="3860698"/>
                <a:ext cx="802640" cy="112168"/>
              </a:xfrm>
              <a:custGeom>
                <a:avLst/>
                <a:gdLst>
                  <a:gd name="connsiteX0" fmla="*/ 0 w 802640"/>
                  <a:gd name="connsiteY0" fmla="*/ 0 h 112168"/>
                  <a:gd name="connsiteX1" fmla="*/ 284480 w 802640"/>
                  <a:gd name="connsiteY1" fmla="*/ 111760 h 112168"/>
                  <a:gd name="connsiteX2" fmla="*/ 802640 w 802640"/>
                  <a:gd name="connsiteY2" fmla="*/ 30480 h 112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02640" h="112168">
                    <a:moveTo>
                      <a:pt x="0" y="0"/>
                    </a:moveTo>
                    <a:cubicBezTo>
                      <a:pt x="75353" y="53340"/>
                      <a:pt x="150707" y="106680"/>
                      <a:pt x="284480" y="111760"/>
                    </a:cubicBezTo>
                    <a:cubicBezTo>
                      <a:pt x="418253" y="116840"/>
                      <a:pt x="610446" y="73660"/>
                      <a:pt x="802640" y="30480"/>
                    </a:cubicBezTo>
                  </a:path>
                </a:pathLst>
              </a:cu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5" name="Freeform 34"/>
              <p:cNvSpPr/>
              <p:nvPr/>
            </p:nvSpPr>
            <p:spPr>
              <a:xfrm>
                <a:off x="2755234" y="999619"/>
                <a:ext cx="1723779" cy="660781"/>
              </a:xfrm>
              <a:custGeom>
                <a:avLst/>
                <a:gdLst>
                  <a:gd name="connsiteX0" fmla="*/ 0 w 1723779"/>
                  <a:gd name="connsiteY0" fmla="*/ 437261 h 660781"/>
                  <a:gd name="connsiteX1" fmla="*/ 1016000 w 1723779"/>
                  <a:gd name="connsiteY1" fmla="*/ 381 h 660781"/>
                  <a:gd name="connsiteX2" fmla="*/ 1717040 w 1723779"/>
                  <a:gd name="connsiteY2" fmla="*/ 366141 h 660781"/>
                  <a:gd name="connsiteX3" fmla="*/ 1310640 w 1723779"/>
                  <a:gd name="connsiteY3" fmla="*/ 660781 h 660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3779" h="660781">
                    <a:moveTo>
                      <a:pt x="0" y="437261"/>
                    </a:moveTo>
                    <a:cubicBezTo>
                      <a:pt x="364913" y="224747"/>
                      <a:pt x="729827" y="12234"/>
                      <a:pt x="1016000" y="381"/>
                    </a:cubicBezTo>
                    <a:cubicBezTo>
                      <a:pt x="1302173" y="-11472"/>
                      <a:pt x="1667933" y="256074"/>
                      <a:pt x="1717040" y="366141"/>
                    </a:cubicBezTo>
                    <a:cubicBezTo>
                      <a:pt x="1766147" y="476208"/>
                      <a:pt x="1538393" y="568494"/>
                      <a:pt x="1310640" y="660781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6" name="Freeform 35"/>
              <p:cNvSpPr/>
              <p:nvPr/>
            </p:nvSpPr>
            <p:spPr>
              <a:xfrm rot="389101" flipV="1">
                <a:off x="2769892" y="4639304"/>
                <a:ext cx="1723779" cy="537130"/>
              </a:xfrm>
              <a:custGeom>
                <a:avLst/>
                <a:gdLst>
                  <a:gd name="connsiteX0" fmla="*/ 0 w 1723779"/>
                  <a:gd name="connsiteY0" fmla="*/ 437261 h 660781"/>
                  <a:gd name="connsiteX1" fmla="*/ 1016000 w 1723779"/>
                  <a:gd name="connsiteY1" fmla="*/ 381 h 660781"/>
                  <a:gd name="connsiteX2" fmla="*/ 1717040 w 1723779"/>
                  <a:gd name="connsiteY2" fmla="*/ 366141 h 660781"/>
                  <a:gd name="connsiteX3" fmla="*/ 1310640 w 1723779"/>
                  <a:gd name="connsiteY3" fmla="*/ 660781 h 660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3779" h="660781">
                    <a:moveTo>
                      <a:pt x="0" y="437261"/>
                    </a:moveTo>
                    <a:cubicBezTo>
                      <a:pt x="364913" y="224747"/>
                      <a:pt x="729827" y="12234"/>
                      <a:pt x="1016000" y="381"/>
                    </a:cubicBezTo>
                    <a:cubicBezTo>
                      <a:pt x="1302173" y="-11472"/>
                      <a:pt x="1667933" y="256074"/>
                      <a:pt x="1717040" y="366141"/>
                    </a:cubicBezTo>
                    <a:cubicBezTo>
                      <a:pt x="1766147" y="476208"/>
                      <a:pt x="1538393" y="568494"/>
                      <a:pt x="1310640" y="660781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7" name="Freeform 36"/>
              <p:cNvSpPr/>
              <p:nvPr/>
            </p:nvSpPr>
            <p:spPr>
              <a:xfrm>
                <a:off x="7369629" y="2583947"/>
                <a:ext cx="1244699" cy="1969048"/>
              </a:xfrm>
              <a:custGeom>
                <a:avLst/>
                <a:gdLst>
                  <a:gd name="connsiteX0" fmla="*/ 87085 w 1244699"/>
                  <a:gd name="connsiteY0" fmla="*/ 496710 h 1969048"/>
                  <a:gd name="connsiteX1" fmla="*/ 849085 w 1244699"/>
                  <a:gd name="connsiteY1" fmla="*/ 17739 h 1969048"/>
                  <a:gd name="connsiteX2" fmla="*/ 1240971 w 1244699"/>
                  <a:gd name="connsiteY2" fmla="*/ 1051882 h 1969048"/>
                  <a:gd name="connsiteX3" fmla="*/ 631371 w 1244699"/>
                  <a:gd name="connsiteY3" fmla="*/ 1966282 h 1969048"/>
                  <a:gd name="connsiteX4" fmla="*/ 0 w 1244699"/>
                  <a:gd name="connsiteY4" fmla="*/ 1280482 h 1969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4699" h="1969048">
                    <a:moveTo>
                      <a:pt x="87085" y="496710"/>
                    </a:moveTo>
                    <a:cubicBezTo>
                      <a:pt x="371928" y="210960"/>
                      <a:pt x="656771" y="-74790"/>
                      <a:pt x="849085" y="17739"/>
                    </a:cubicBezTo>
                    <a:cubicBezTo>
                      <a:pt x="1041399" y="110268"/>
                      <a:pt x="1277257" y="727125"/>
                      <a:pt x="1240971" y="1051882"/>
                    </a:cubicBezTo>
                    <a:cubicBezTo>
                      <a:pt x="1204685" y="1376639"/>
                      <a:pt x="838199" y="1928182"/>
                      <a:pt x="631371" y="1966282"/>
                    </a:cubicBezTo>
                    <a:cubicBezTo>
                      <a:pt x="424543" y="2004382"/>
                      <a:pt x="212271" y="1642432"/>
                      <a:pt x="0" y="1280482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5823" y="5013399"/>
            <a:ext cx="942620" cy="114667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912" y="4874864"/>
            <a:ext cx="2048496" cy="190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86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ounded Rectangle 113"/>
          <p:cNvSpPr/>
          <p:nvPr/>
        </p:nvSpPr>
        <p:spPr>
          <a:xfrm>
            <a:off x="934341" y="1576194"/>
            <a:ext cx="2174163" cy="1207623"/>
          </a:xfrm>
          <a:prstGeom prst="roundRect">
            <a:avLst/>
          </a:prstGeom>
          <a:gradFill rotWithShape="1">
            <a:gsLst>
              <a:gs pos="100000">
                <a:srgbClr val="003087">
                  <a:lumMod val="105000"/>
                  <a:satMod val="103000"/>
                  <a:tint val="73000"/>
                  <a:alpha val="45000"/>
                </a:srgbClr>
              </a:gs>
              <a:gs pos="100000">
                <a:srgbClr val="003087">
                  <a:lumMod val="105000"/>
                  <a:satMod val="109000"/>
                  <a:tint val="81000"/>
                </a:srgbClr>
              </a:gs>
            </a:gsLst>
            <a:lin ang="16200000" scaled="1"/>
          </a:gradFill>
          <a:ln w="9525" cap="flat" cmpd="sng" algn="ctr">
            <a:gradFill>
              <a:gsLst>
                <a:gs pos="0">
                  <a:srgbClr val="00035C">
                    <a:lumMod val="5000"/>
                    <a:lumOff val="95000"/>
                  </a:srgbClr>
                </a:gs>
                <a:gs pos="74000">
                  <a:srgbClr val="00035C">
                    <a:lumMod val="45000"/>
                    <a:lumOff val="55000"/>
                  </a:srgbClr>
                </a:gs>
                <a:gs pos="83000">
                  <a:srgbClr val="00035C">
                    <a:lumMod val="45000"/>
                    <a:lumOff val="55000"/>
                  </a:srgbClr>
                </a:gs>
                <a:gs pos="100000">
                  <a:srgbClr val="00035C">
                    <a:lumMod val="30000"/>
                    <a:lumOff val="70000"/>
                  </a:srgbClr>
                </a:gs>
              </a:gsLst>
              <a:lin ang="5400000" scaled="1"/>
            </a:gra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 descr="AStar_Powerpoint_Image Template05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28320" cy="6858000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>
            <a:off x="2248005" y="982980"/>
            <a:ext cx="9572913" cy="3393"/>
          </a:xfrm>
          <a:prstGeom prst="line">
            <a:avLst/>
          </a:prstGeom>
          <a:ln w="19050">
            <a:solidFill>
              <a:srgbClr val="002060">
                <a:alpha val="5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0263" y="333489"/>
            <a:ext cx="1458686" cy="821186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2738922" y="440886"/>
            <a:ext cx="53166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0D227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Histopathology: the Future is Spatial</a:t>
            </a:r>
          </a:p>
        </p:txBody>
      </p:sp>
      <p:pic>
        <p:nvPicPr>
          <p:cNvPr id="66" name="Picture 2" descr="http://www.ezyhealth.com/magazine/wp-content/uploads/2014/10/NCCS_MP_DrIainTan_020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09248" y="69171"/>
            <a:ext cx="897406" cy="1142151"/>
          </a:xfrm>
          <a:prstGeom prst="rect">
            <a:avLst/>
          </a:prstGeom>
          <a:noFill/>
        </p:spPr>
      </p:pic>
      <p:sp>
        <p:nvSpPr>
          <p:cNvPr id="81" name="Rounded Rectangle 80"/>
          <p:cNvSpPr/>
          <p:nvPr/>
        </p:nvSpPr>
        <p:spPr>
          <a:xfrm>
            <a:off x="7104112" y="1707911"/>
            <a:ext cx="2429208" cy="1001009"/>
          </a:xfrm>
          <a:prstGeom prst="roundRect">
            <a:avLst>
              <a:gd name="adj" fmla="val 10000"/>
            </a:avLst>
          </a:prstGeom>
          <a:solidFill>
            <a:srgbClr val="FFFFFF"/>
          </a:solidFill>
          <a:ln w="9525" cap="flat" cmpd="sng" algn="ctr">
            <a:solidFill>
              <a:srgbClr val="0070C0"/>
            </a:solidFill>
            <a:prstDash val="solid"/>
          </a:ln>
          <a:effectLst/>
          <a:scene3d>
            <a:camera prst="orthographicFront"/>
            <a:lightRig rig="chilly" dir="t"/>
          </a:scene3d>
          <a:sp3d z="-12700" extrusionH="1700" prstMaterial="dkEdge">
            <a:bevelT w="25400" h="6350" prst="softRound"/>
            <a:bevelB w="0" h="0" prst="convex"/>
          </a:sp3d>
        </p:spPr>
      </p:sp>
      <p:sp>
        <p:nvSpPr>
          <p:cNvPr id="82" name="Rounded Rectangle 4"/>
          <p:cNvSpPr txBox="1"/>
          <p:nvPr/>
        </p:nvSpPr>
        <p:spPr>
          <a:xfrm>
            <a:off x="7122828" y="1753937"/>
            <a:ext cx="2408625" cy="75654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chilly" dir="t"/>
          </a:scene3d>
          <a:sp3d z="-12700"/>
        </p:spPr>
        <p:txBody>
          <a:bodyPr spcFirstLastPara="0" vert="horz" wrap="square" lIns="68580" tIns="68580" rIns="68580" bIns="68580" numCol="1" spcCol="1270" anchor="t" anchorCtr="0">
            <a:noAutofit/>
          </a:bodyPr>
          <a:lstStyle/>
          <a:p>
            <a:pPr marL="0" lvl="1" indent="-171450" defTabSz="177800">
              <a:spcBef>
                <a:spcPct val="0"/>
              </a:spcBef>
              <a:buFont typeface="Courier New" panose="02070309020205020404" pitchFamily="49" charset="0"/>
              <a:buChar char="o"/>
              <a:defRPr/>
            </a:pPr>
            <a:r>
              <a:rPr lang="en-US" sz="1200" kern="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abnormal are the cells?</a:t>
            </a:r>
          </a:p>
          <a:p>
            <a:pPr marL="0" lvl="1" defTabSz="177800">
              <a:spcBef>
                <a:spcPct val="0"/>
              </a:spcBef>
              <a:defRPr/>
            </a:pPr>
            <a:endParaRPr lang="en-US" sz="1200" kern="0" dirty="0" smtClean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1" indent="-171450" defTabSz="177800">
              <a:spcBef>
                <a:spcPct val="0"/>
              </a:spcBef>
              <a:buFont typeface="Courier New" panose="02070309020205020404" pitchFamily="49" charset="0"/>
              <a:buChar char="o"/>
              <a:defRPr/>
            </a:pPr>
            <a:r>
              <a:rPr lang="en-US" sz="1200" kern="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Limited info, subjective: cell and tumor morphology</a:t>
            </a:r>
            <a:endParaRPr lang="en-US" sz="1200" kern="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3" name="Group 82"/>
          <p:cNvGrpSpPr/>
          <p:nvPr/>
        </p:nvGrpSpPr>
        <p:grpSpPr>
          <a:xfrm>
            <a:off x="3201860" y="5022438"/>
            <a:ext cx="2246068" cy="1214874"/>
            <a:chOff x="1143431" y="2639026"/>
            <a:chExt cx="1917174" cy="1241894"/>
          </a:xfrm>
          <a:scene3d>
            <a:camera prst="orthographicFront"/>
            <a:lightRig rig="chilly" dir="t"/>
          </a:scene3d>
        </p:grpSpPr>
        <p:sp>
          <p:nvSpPr>
            <p:cNvPr id="84" name="Rounded Rectangle 83"/>
            <p:cNvSpPr/>
            <p:nvPr/>
          </p:nvSpPr>
          <p:spPr>
            <a:xfrm>
              <a:off x="1143431" y="2639026"/>
              <a:ext cx="1917174" cy="1241894"/>
            </a:xfrm>
            <a:prstGeom prst="roundRect">
              <a:avLst>
                <a:gd name="adj" fmla="val 10000"/>
              </a:avLst>
            </a:prstGeom>
            <a:solidFill>
              <a:sysClr val="window" lastClr="FFFFFF">
                <a:alpha val="90000"/>
                <a:hueOff val="0"/>
                <a:satOff val="0"/>
                <a:lumOff val="0"/>
                <a:alphaOff val="0"/>
              </a:sysClr>
            </a:solidFill>
            <a:ln w="9525" cap="flat" cmpd="sng" algn="ctr">
              <a:solidFill>
                <a:srgbClr val="0070C0"/>
              </a:solidFill>
              <a:prstDash val="solid"/>
            </a:ln>
            <a:effectLst/>
            <a:sp3d z="-12700" extrusionH="1700" prstMaterial="dkEdge">
              <a:bevelT w="25400" h="6350" prst="softRound"/>
              <a:bevelB w="0" h="0" prst="convex"/>
            </a:sp3d>
          </p:spPr>
        </p:sp>
        <p:sp>
          <p:nvSpPr>
            <p:cNvPr id="85" name="Rounded Rectangle 4"/>
            <p:cNvSpPr txBox="1"/>
            <p:nvPr/>
          </p:nvSpPr>
          <p:spPr>
            <a:xfrm>
              <a:off x="1170711" y="2976779"/>
              <a:ext cx="1287462" cy="876861"/>
            </a:xfrm>
            <a:prstGeom prst="rect">
              <a:avLst/>
            </a:prstGeom>
            <a:noFill/>
            <a:ln>
              <a:noFill/>
            </a:ln>
            <a:effectLst/>
            <a:sp3d z="-12700"/>
          </p:spPr>
          <p:txBody>
            <a:bodyPr spcFirstLastPara="0" vert="horz" wrap="square" lIns="133350" tIns="133350" rIns="133350" bIns="133350" numCol="1" spcCol="1270" anchor="t" anchorCtr="0">
              <a:noAutofit/>
            </a:bodyPr>
            <a:lstStyle/>
            <a:p>
              <a:pPr marL="228600" lvl="1" indent="-228600" defTabSz="1200150">
                <a:lnSpc>
                  <a:spcPct val="13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•"/>
                <a:defRPr/>
              </a:pPr>
              <a:endParaRPr lang="en-US" sz="1400" kern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86" name="Rounded Rectangle 85"/>
          <p:cNvSpPr/>
          <p:nvPr/>
        </p:nvSpPr>
        <p:spPr>
          <a:xfrm>
            <a:off x="7170787" y="5022438"/>
            <a:ext cx="2429207" cy="1178330"/>
          </a:xfrm>
          <a:prstGeom prst="roundRect">
            <a:avLst>
              <a:gd name="adj" fmla="val 10000"/>
            </a:avLst>
          </a:prstGeom>
          <a:solidFill>
            <a:sysClr val="window" lastClr="FFFFFF">
              <a:alpha val="90000"/>
              <a:hueOff val="0"/>
              <a:satOff val="0"/>
              <a:lumOff val="0"/>
              <a:alphaOff val="0"/>
            </a:sysClr>
          </a:solidFill>
          <a:ln w="9525" cap="flat" cmpd="sng" algn="ctr">
            <a:solidFill>
              <a:srgbClr val="0070C0"/>
            </a:solidFill>
            <a:prstDash val="solid"/>
          </a:ln>
          <a:effectLst/>
          <a:scene3d>
            <a:camera prst="orthographicFront"/>
            <a:lightRig rig="chilly" dir="t"/>
          </a:scene3d>
          <a:sp3d z="-12700" extrusionH="1700" prstMaterial="dkEdge">
            <a:bevelT w="25400" h="6350" prst="softRound"/>
            <a:bevelB w="0" h="0" prst="convex"/>
          </a:sp3d>
        </p:spPr>
      </p:sp>
      <p:grpSp>
        <p:nvGrpSpPr>
          <p:cNvPr id="87" name="Group 86"/>
          <p:cNvGrpSpPr/>
          <p:nvPr/>
        </p:nvGrpSpPr>
        <p:grpSpPr>
          <a:xfrm>
            <a:off x="4496043" y="2053383"/>
            <a:ext cx="3438496" cy="3438495"/>
            <a:chOff x="3478803" y="1397483"/>
            <a:chExt cx="3438496" cy="3438495"/>
          </a:xfrm>
        </p:grpSpPr>
        <p:sp>
          <p:nvSpPr>
            <p:cNvPr id="88" name="Freeform 87"/>
            <p:cNvSpPr/>
            <p:nvPr/>
          </p:nvSpPr>
          <p:spPr>
            <a:xfrm>
              <a:off x="3478803" y="1397483"/>
              <a:ext cx="1680438" cy="1680438"/>
            </a:xfrm>
            <a:custGeom>
              <a:avLst/>
              <a:gdLst>
                <a:gd name="connsiteX0" fmla="*/ 0 w 1680438"/>
                <a:gd name="connsiteY0" fmla="*/ 1680438 h 1680438"/>
                <a:gd name="connsiteX1" fmla="*/ 1680438 w 1680438"/>
                <a:gd name="connsiteY1" fmla="*/ 0 h 1680438"/>
                <a:gd name="connsiteX2" fmla="*/ 1680438 w 1680438"/>
                <a:gd name="connsiteY2" fmla="*/ 1680438 h 1680438"/>
                <a:gd name="connsiteX3" fmla="*/ 0 w 1680438"/>
                <a:gd name="connsiteY3" fmla="*/ 1680438 h 1680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0438" h="1680438">
                  <a:moveTo>
                    <a:pt x="0" y="1680438"/>
                  </a:moveTo>
                  <a:cubicBezTo>
                    <a:pt x="0" y="752358"/>
                    <a:pt x="752358" y="0"/>
                    <a:pt x="1680438" y="0"/>
                  </a:cubicBezTo>
                  <a:lnTo>
                    <a:pt x="1680438" y="1680438"/>
                  </a:lnTo>
                  <a:lnTo>
                    <a:pt x="0" y="1680438"/>
                  </a:lnTo>
                  <a:close/>
                </a:path>
              </a:pathLst>
            </a:custGeom>
            <a:solidFill>
              <a:srgbClr val="003087">
                <a:shade val="50000"/>
                <a:hueOff val="0"/>
                <a:satOff val="0"/>
                <a:lumOff val="0"/>
              </a:srgbClr>
            </a:solidFill>
            <a:ln>
              <a:noFill/>
            </a:ln>
            <a:effectLst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txBody>
            <a:bodyPr spcFirstLastPara="0" vert="horz" wrap="square" lIns="570421" tIns="570421" rIns="78232" bIns="78232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1600" b="1" kern="0" dirty="0" smtClean="0">
                  <a:solidFill>
                    <a:prstClr val="black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Cancer Diagnosis</a:t>
              </a:r>
            </a:p>
          </p:txBody>
        </p:sp>
        <p:sp>
          <p:nvSpPr>
            <p:cNvPr id="89" name="Freeform 88"/>
            <p:cNvSpPr/>
            <p:nvPr/>
          </p:nvSpPr>
          <p:spPr>
            <a:xfrm>
              <a:off x="5236861" y="1397483"/>
              <a:ext cx="1680438" cy="1680438"/>
            </a:xfrm>
            <a:custGeom>
              <a:avLst/>
              <a:gdLst>
                <a:gd name="connsiteX0" fmla="*/ 0 w 1680438"/>
                <a:gd name="connsiteY0" fmla="*/ 1680438 h 1680438"/>
                <a:gd name="connsiteX1" fmla="*/ 1680438 w 1680438"/>
                <a:gd name="connsiteY1" fmla="*/ 0 h 1680438"/>
                <a:gd name="connsiteX2" fmla="*/ 1680438 w 1680438"/>
                <a:gd name="connsiteY2" fmla="*/ 1680438 h 1680438"/>
                <a:gd name="connsiteX3" fmla="*/ 0 w 1680438"/>
                <a:gd name="connsiteY3" fmla="*/ 1680438 h 1680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0438" h="1680438">
                  <a:moveTo>
                    <a:pt x="0" y="0"/>
                  </a:moveTo>
                  <a:cubicBezTo>
                    <a:pt x="928080" y="0"/>
                    <a:pt x="1680438" y="752358"/>
                    <a:pt x="1680438" y="1680438"/>
                  </a:cubicBezTo>
                  <a:lnTo>
                    <a:pt x="0" y="16804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087">
                <a:shade val="50000"/>
                <a:hueOff val="-295587"/>
                <a:satOff val="3892"/>
                <a:lumOff val="23309"/>
                <a:alphaOff val="0"/>
              </a:srgbClr>
            </a:solidFill>
            <a:ln>
              <a:noFill/>
            </a:ln>
            <a:effectLst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txBody>
            <a:bodyPr spcFirstLastPara="0" vert="horz" wrap="square" lIns="78232" tIns="570421" rIns="570421" bIns="78232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1800" b="1" kern="0" dirty="0" smtClean="0">
                  <a:solidFill>
                    <a:prstClr val="black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Cancer Grade</a:t>
              </a:r>
            </a:p>
          </p:txBody>
        </p:sp>
        <p:sp>
          <p:nvSpPr>
            <p:cNvPr id="90" name="Freeform 89"/>
            <p:cNvSpPr/>
            <p:nvPr/>
          </p:nvSpPr>
          <p:spPr>
            <a:xfrm rot="21600000">
              <a:off x="5236861" y="3155539"/>
              <a:ext cx="1680438" cy="1680439"/>
            </a:xfrm>
            <a:custGeom>
              <a:avLst/>
              <a:gdLst>
                <a:gd name="connsiteX0" fmla="*/ 0 w 1680438"/>
                <a:gd name="connsiteY0" fmla="*/ 1680438 h 1680438"/>
                <a:gd name="connsiteX1" fmla="*/ 1680438 w 1680438"/>
                <a:gd name="connsiteY1" fmla="*/ 0 h 1680438"/>
                <a:gd name="connsiteX2" fmla="*/ 1680438 w 1680438"/>
                <a:gd name="connsiteY2" fmla="*/ 1680438 h 1680438"/>
                <a:gd name="connsiteX3" fmla="*/ 0 w 1680438"/>
                <a:gd name="connsiteY3" fmla="*/ 1680438 h 1680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0438" h="1680438">
                  <a:moveTo>
                    <a:pt x="1680438" y="0"/>
                  </a:moveTo>
                  <a:cubicBezTo>
                    <a:pt x="1680438" y="928080"/>
                    <a:pt x="928080" y="1680438"/>
                    <a:pt x="0" y="1680438"/>
                  </a:cubicBezTo>
                  <a:lnTo>
                    <a:pt x="0" y="0"/>
                  </a:lnTo>
                  <a:lnTo>
                    <a:pt x="1680438" y="0"/>
                  </a:lnTo>
                  <a:close/>
                </a:path>
              </a:pathLst>
            </a:custGeom>
            <a:solidFill>
              <a:srgbClr val="003087">
                <a:shade val="50000"/>
                <a:hueOff val="-591173"/>
                <a:satOff val="7783"/>
                <a:lumOff val="46617"/>
                <a:alphaOff val="0"/>
              </a:srgbClr>
            </a:solidFill>
            <a:ln>
              <a:noFill/>
            </a:ln>
            <a:effectLst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txBody>
            <a:bodyPr spcFirstLastPara="0" vert="horz" wrap="square" lIns="78232" tIns="78233" rIns="570421" bIns="570421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1600" b="1" kern="0" dirty="0" smtClean="0">
                  <a:solidFill>
                    <a:prstClr val="black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Stratify Patients for Therapy</a:t>
              </a:r>
              <a:endParaRPr lang="en-US" sz="1200" b="1" kern="0" dirty="0" smtClean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1" name="Freeform 90"/>
            <p:cNvSpPr/>
            <p:nvPr/>
          </p:nvSpPr>
          <p:spPr>
            <a:xfrm>
              <a:off x="3478803" y="3155540"/>
              <a:ext cx="1680438" cy="1680438"/>
            </a:xfrm>
            <a:custGeom>
              <a:avLst/>
              <a:gdLst>
                <a:gd name="connsiteX0" fmla="*/ 0 w 1680438"/>
                <a:gd name="connsiteY0" fmla="*/ 1680438 h 1680438"/>
                <a:gd name="connsiteX1" fmla="*/ 1680438 w 1680438"/>
                <a:gd name="connsiteY1" fmla="*/ 0 h 1680438"/>
                <a:gd name="connsiteX2" fmla="*/ 1680438 w 1680438"/>
                <a:gd name="connsiteY2" fmla="*/ 1680438 h 1680438"/>
                <a:gd name="connsiteX3" fmla="*/ 0 w 1680438"/>
                <a:gd name="connsiteY3" fmla="*/ 1680438 h 1680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0438" h="1680438">
                  <a:moveTo>
                    <a:pt x="1680438" y="1680438"/>
                  </a:moveTo>
                  <a:cubicBezTo>
                    <a:pt x="752358" y="1680438"/>
                    <a:pt x="0" y="928080"/>
                    <a:pt x="0" y="0"/>
                  </a:cubicBezTo>
                  <a:lnTo>
                    <a:pt x="1680438" y="0"/>
                  </a:lnTo>
                  <a:lnTo>
                    <a:pt x="1680438" y="1680438"/>
                  </a:lnTo>
                  <a:close/>
                </a:path>
              </a:pathLst>
            </a:custGeom>
            <a:solidFill>
              <a:srgbClr val="003087">
                <a:shade val="50000"/>
                <a:hueOff val="-295587"/>
                <a:satOff val="3892"/>
                <a:lumOff val="23309"/>
                <a:alphaOff val="0"/>
              </a:srgbClr>
            </a:solidFill>
            <a:ln>
              <a:noFill/>
            </a:ln>
            <a:effectLst/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txBody>
            <a:bodyPr spcFirstLastPara="0" vert="horz" wrap="square" lIns="570421" tIns="78232" rIns="78232" bIns="570420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1600" b="1" kern="0" dirty="0" smtClean="0">
                  <a:solidFill>
                    <a:prstClr val="black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Detect Effects of Therapy</a:t>
              </a:r>
            </a:p>
          </p:txBody>
        </p:sp>
        <p:sp>
          <p:nvSpPr>
            <p:cNvPr id="92" name="Circular Arrow 91"/>
            <p:cNvSpPr/>
            <p:nvPr/>
          </p:nvSpPr>
          <p:spPr>
            <a:xfrm>
              <a:off x="4907953" y="2767448"/>
              <a:ext cx="580197" cy="504519"/>
            </a:xfrm>
            <a:prstGeom prst="circularArrow">
              <a:avLst/>
            </a:prstGeom>
            <a:solidFill>
              <a:srgbClr val="003087">
                <a:tint val="55000"/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/>
            <a:scene3d>
              <a:camera prst="orthographicFront"/>
              <a:lightRig rig="chilly" dir="t"/>
            </a:scene3d>
            <a:sp3d z="12700" extrusionH="1700" prstMaterial="translucentPowder">
              <a:bevelT w="25400" h="6350" prst="softRound"/>
              <a:bevelB w="0" h="0" prst="convex"/>
            </a:sp3d>
          </p:spPr>
        </p:sp>
        <p:sp>
          <p:nvSpPr>
            <p:cNvPr id="93" name="Circular Arrow 92"/>
            <p:cNvSpPr/>
            <p:nvPr/>
          </p:nvSpPr>
          <p:spPr>
            <a:xfrm rot="10800000">
              <a:off x="4907953" y="2961494"/>
              <a:ext cx="580197" cy="504519"/>
            </a:xfrm>
            <a:prstGeom prst="circularArrow">
              <a:avLst/>
            </a:prstGeom>
            <a:solidFill>
              <a:srgbClr val="003087">
                <a:tint val="55000"/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/>
            <a:scene3d>
              <a:camera prst="orthographicFront"/>
              <a:lightRig rig="chilly" dir="t"/>
            </a:scene3d>
            <a:sp3d z="12700" extrusionH="1700" prstMaterial="translucentPowder">
              <a:bevelT w="25400" h="6350" prst="softRound"/>
              <a:bevelB w="0" h="0" prst="convex"/>
            </a:sp3d>
          </p:spPr>
        </p:sp>
      </p:grpSp>
      <p:sp>
        <p:nvSpPr>
          <p:cNvPr id="94" name="Rounded Rectangle 93"/>
          <p:cNvSpPr/>
          <p:nvPr/>
        </p:nvSpPr>
        <p:spPr>
          <a:xfrm>
            <a:off x="3135185" y="1717230"/>
            <a:ext cx="2246068" cy="996991"/>
          </a:xfrm>
          <a:prstGeom prst="roundRect">
            <a:avLst>
              <a:gd name="adj" fmla="val 10000"/>
            </a:avLst>
          </a:prstGeom>
          <a:solidFill>
            <a:sysClr val="window" lastClr="FFFFFF">
              <a:hueOff val="0"/>
              <a:satOff val="0"/>
              <a:lumOff val="0"/>
              <a:alpha val="64000"/>
            </a:sysClr>
          </a:solidFill>
          <a:ln w="9525" cap="flat" cmpd="sng" algn="ctr">
            <a:solidFill>
              <a:srgbClr val="0070C0"/>
            </a:solidFill>
            <a:prstDash val="solid"/>
          </a:ln>
          <a:effectLst/>
          <a:scene3d>
            <a:camera prst="orthographicFront"/>
            <a:lightRig rig="chilly" dir="t"/>
          </a:scene3d>
          <a:sp3d z="-12700" extrusionH="1700" prstMaterial="dkEdge">
            <a:bevelT w="25400" h="6350" prst="softRound"/>
            <a:bevelB w="0" h="0" prst="convex"/>
          </a:sp3d>
        </p:spPr>
      </p:sp>
      <p:sp>
        <p:nvSpPr>
          <p:cNvPr id="95" name="Rounded Rectangle 4"/>
          <p:cNvSpPr txBox="1"/>
          <p:nvPr/>
        </p:nvSpPr>
        <p:spPr>
          <a:xfrm>
            <a:off x="3149619" y="1821863"/>
            <a:ext cx="2171635" cy="79056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chilly" dir="t"/>
          </a:scene3d>
          <a:sp3d z="-12700"/>
        </p:spPr>
        <p:txBody>
          <a:bodyPr spcFirstLastPara="0" vert="horz" wrap="square" lIns="19050" tIns="19050" rIns="19050" bIns="19050" numCol="1" spcCol="1270" anchor="t" anchorCtr="0">
            <a:noAutofit/>
          </a:bodyPr>
          <a:lstStyle/>
          <a:p>
            <a:pPr marL="171450" lvl="1" indent="-171450" defTabSz="177800">
              <a:spcBef>
                <a:spcPct val="0"/>
              </a:spcBef>
              <a:spcAft>
                <a:spcPct val="15000"/>
              </a:spcAft>
              <a:buFont typeface="Courier New" panose="02070309020205020404" pitchFamily="49" charset="0"/>
              <a:buChar char="o"/>
              <a:defRPr/>
            </a:pPr>
            <a:r>
              <a:rPr lang="en-US" sz="1200" kern="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Cancer? From where? Which type?</a:t>
            </a:r>
          </a:p>
          <a:p>
            <a:pPr marL="171450" lvl="1" indent="-171450" defTabSz="177800">
              <a:spcBef>
                <a:spcPct val="0"/>
              </a:spcBef>
              <a:spcAft>
                <a:spcPct val="15000"/>
              </a:spcAft>
              <a:buFont typeface="Courier New" panose="02070309020205020404" pitchFamily="49" charset="0"/>
              <a:buChar char="o"/>
              <a:defRPr/>
            </a:pPr>
            <a:r>
              <a:rPr lang="en-US" sz="1200" kern="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Limited info, subjective: morphology, some stains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116052" y="2856838"/>
            <a:ext cx="195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n-US" sz="1600" b="1" kern="0" dirty="0" smtClean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Spatial </a:t>
            </a:r>
            <a:r>
              <a:rPr lang="en-US" sz="1600" b="1" kern="0" dirty="0" err="1" smtClean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Histopath</a:t>
            </a:r>
            <a:endParaRPr lang="en-US" sz="1600" b="1" kern="0" dirty="0" smtClean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9864502" y="2744088"/>
            <a:ext cx="1959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sz="1600" b="1" kern="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Spatial </a:t>
            </a:r>
            <a:r>
              <a:rPr lang="en-US" sz="1600" b="1" kern="0" dirty="0" err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Histopath</a:t>
            </a:r>
            <a:endParaRPr lang="en-US" sz="1600" b="1" kern="0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119001" y="4675604"/>
            <a:ext cx="1959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sz="1600" b="1" kern="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Spatial </a:t>
            </a:r>
            <a:r>
              <a:rPr lang="en-US" sz="1600" b="1" kern="0" dirty="0" err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Histopath</a:t>
            </a:r>
            <a:endParaRPr lang="en-US" sz="1600" b="1" kern="0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9864502" y="4647325"/>
            <a:ext cx="1959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en-US" sz="1600" b="1" kern="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Spatial </a:t>
            </a:r>
            <a:r>
              <a:rPr lang="en-US" sz="1600" b="1" kern="0" dirty="0" err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Histopath</a:t>
            </a:r>
            <a:endParaRPr lang="en-US" sz="1600" b="1" kern="0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0" name="Rounded Rectangle 4"/>
          <p:cNvSpPr txBox="1"/>
          <p:nvPr/>
        </p:nvSpPr>
        <p:spPr>
          <a:xfrm>
            <a:off x="7170786" y="5183568"/>
            <a:ext cx="2429207" cy="83500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chilly" dir="t"/>
          </a:scene3d>
          <a:sp3d z="-12700"/>
        </p:spPr>
        <p:txBody>
          <a:bodyPr spcFirstLastPara="0" vert="horz" wrap="square" lIns="68580" tIns="68580" rIns="68580" bIns="68580" numCol="1" spcCol="1270" anchor="t" anchorCtr="0">
            <a:noAutofit/>
          </a:bodyPr>
          <a:lstStyle/>
          <a:p>
            <a:pPr marL="171450" lvl="1" indent="-171450" defTabSz="177800">
              <a:spcBef>
                <a:spcPct val="0"/>
              </a:spcBef>
              <a:spcAft>
                <a:spcPct val="15000"/>
              </a:spcAft>
              <a:buFont typeface="Courier New" panose="02070309020205020404" pitchFamily="49" charset="0"/>
              <a:buChar char="o"/>
              <a:defRPr/>
            </a:pPr>
            <a:r>
              <a:rPr lang="en-US" sz="1200" kern="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Treat based on individual markers</a:t>
            </a:r>
          </a:p>
          <a:p>
            <a:pPr marL="171450" lvl="1" indent="-171450" defTabSz="177800">
              <a:spcBef>
                <a:spcPct val="0"/>
              </a:spcBef>
              <a:spcAft>
                <a:spcPct val="15000"/>
              </a:spcAft>
              <a:buFont typeface="Courier New" panose="02070309020205020404" pitchFamily="49" charset="0"/>
              <a:buChar char="o"/>
              <a:defRPr/>
            </a:pPr>
            <a:r>
              <a:rPr lang="en-US" sz="1200" kern="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Heterogeneity within tumor?</a:t>
            </a:r>
          </a:p>
        </p:txBody>
      </p:sp>
      <p:sp>
        <p:nvSpPr>
          <p:cNvPr id="101" name="Rounded Rectangle 4"/>
          <p:cNvSpPr txBox="1"/>
          <p:nvPr/>
        </p:nvSpPr>
        <p:spPr>
          <a:xfrm>
            <a:off x="3241404" y="5227528"/>
            <a:ext cx="2139849" cy="937776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chilly" dir="t"/>
          </a:scene3d>
          <a:sp3d z="-12700"/>
        </p:spPr>
        <p:txBody>
          <a:bodyPr spcFirstLastPara="0" vert="horz" wrap="square" lIns="19050" tIns="19050" rIns="19050" bIns="19050" numCol="1" spcCol="1270" anchor="t" anchorCtr="0">
            <a:noAutofit/>
          </a:bodyPr>
          <a:lstStyle/>
          <a:p>
            <a:pPr marL="171450" lvl="1" indent="-171450" defTabSz="177800">
              <a:spcBef>
                <a:spcPct val="0"/>
              </a:spcBef>
              <a:spcAft>
                <a:spcPct val="15000"/>
              </a:spcAft>
              <a:buFont typeface="Courier New" panose="02070309020205020404" pitchFamily="49" charset="0"/>
              <a:buChar char="o"/>
              <a:defRPr/>
            </a:pPr>
            <a:r>
              <a:rPr lang="en-US" sz="1200" kern="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Tumor size only</a:t>
            </a:r>
          </a:p>
          <a:p>
            <a:pPr marL="171450" lvl="1" indent="-171450" defTabSz="177800">
              <a:spcBef>
                <a:spcPct val="0"/>
              </a:spcBef>
              <a:spcAft>
                <a:spcPct val="15000"/>
              </a:spcAft>
              <a:buFont typeface="Courier New" panose="02070309020205020404" pitchFamily="49" charset="0"/>
              <a:buChar char="o"/>
              <a:defRPr/>
            </a:pPr>
            <a:r>
              <a:rPr lang="en-US" sz="1200" kern="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Inflammation? Drug-induced injury? </a:t>
            </a:r>
          </a:p>
          <a:p>
            <a:pPr marL="171450" lvl="1" indent="-171450" defTabSz="177800">
              <a:spcBef>
                <a:spcPct val="0"/>
              </a:spcBef>
              <a:spcAft>
                <a:spcPct val="15000"/>
              </a:spcAft>
              <a:buFont typeface="Courier New" panose="02070309020205020404" pitchFamily="49" charset="0"/>
              <a:buChar char="o"/>
              <a:defRPr/>
            </a:pPr>
            <a:r>
              <a:rPr lang="en-US" sz="1200" kern="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Morphology uninformative</a:t>
            </a:r>
          </a:p>
        </p:txBody>
      </p:sp>
      <p:sp>
        <p:nvSpPr>
          <p:cNvPr id="106" name="Rounded Rectangle 105"/>
          <p:cNvSpPr/>
          <p:nvPr/>
        </p:nvSpPr>
        <p:spPr>
          <a:xfrm>
            <a:off x="9617578" y="5007480"/>
            <a:ext cx="2345854" cy="1157824"/>
          </a:xfrm>
          <a:prstGeom prst="roundRect">
            <a:avLst/>
          </a:prstGeom>
          <a:gradFill rotWithShape="1">
            <a:gsLst>
              <a:gs pos="100000">
                <a:srgbClr val="003087">
                  <a:lumMod val="105000"/>
                  <a:satMod val="103000"/>
                  <a:tint val="73000"/>
                  <a:alpha val="45000"/>
                </a:srgbClr>
              </a:gs>
              <a:gs pos="100000">
                <a:srgbClr val="003087">
                  <a:lumMod val="105000"/>
                  <a:satMod val="109000"/>
                  <a:tint val="81000"/>
                </a:srgbClr>
              </a:gs>
            </a:gsLst>
            <a:lin ang="16200000" scaled="1"/>
          </a:gradFill>
          <a:ln w="9525" cap="flat" cmpd="sng" algn="ctr">
            <a:gradFill>
              <a:gsLst>
                <a:gs pos="0">
                  <a:srgbClr val="00035C">
                    <a:lumMod val="5000"/>
                    <a:lumOff val="95000"/>
                  </a:srgbClr>
                </a:gs>
                <a:gs pos="74000">
                  <a:srgbClr val="00035C">
                    <a:lumMod val="45000"/>
                    <a:lumOff val="55000"/>
                  </a:srgbClr>
                </a:gs>
                <a:gs pos="83000">
                  <a:srgbClr val="00035C">
                    <a:lumMod val="45000"/>
                    <a:lumOff val="55000"/>
                  </a:srgbClr>
                </a:gs>
                <a:gs pos="100000">
                  <a:srgbClr val="00035C">
                    <a:lumMod val="30000"/>
                    <a:lumOff val="70000"/>
                  </a:srgbClr>
                </a:gs>
              </a:gsLst>
              <a:lin ang="5400000" scaled="1"/>
            </a:gra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628650" marR="0" lvl="1" indent="-171450" defTabSz="1778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1006349" y="5029689"/>
            <a:ext cx="2174163" cy="1207623"/>
          </a:xfrm>
          <a:prstGeom prst="roundRect">
            <a:avLst/>
          </a:prstGeom>
          <a:gradFill rotWithShape="1">
            <a:gsLst>
              <a:gs pos="100000">
                <a:srgbClr val="003087">
                  <a:lumMod val="105000"/>
                  <a:satMod val="103000"/>
                  <a:tint val="73000"/>
                  <a:alpha val="45000"/>
                </a:srgbClr>
              </a:gs>
              <a:gs pos="100000">
                <a:srgbClr val="003087">
                  <a:lumMod val="105000"/>
                  <a:satMod val="109000"/>
                  <a:tint val="81000"/>
                </a:srgbClr>
              </a:gs>
            </a:gsLst>
            <a:lin ang="16200000" scaled="1"/>
          </a:gradFill>
          <a:ln w="9525" cap="flat" cmpd="sng" algn="ctr">
            <a:gradFill>
              <a:gsLst>
                <a:gs pos="0">
                  <a:srgbClr val="00035C">
                    <a:lumMod val="5000"/>
                    <a:lumOff val="95000"/>
                  </a:srgbClr>
                </a:gs>
                <a:gs pos="74000">
                  <a:srgbClr val="00035C">
                    <a:lumMod val="45000"/>
                    <a:lumOff val="55000"/>
                  </a:srgbClr>
                </a:gs>
                <a:gs pos="83000">
                  <a:srgbClr val="00035C">
                    <a:lumMod val="45000"/>
                    <a:lumOff val="55000"/>
                  </a:srgbClr>
                </a:gs>
                <a:gs pos="100000">
                  <a:srgbClr val="00035C">
                    <a:lumMod val="30000"/>
                    <a:lumOff val="70000"/>
                  </a:srgbClr>
                </a:gs>
              </a:gsLst>
              <a:lin ang="5400000" scaled="1"/>
            </a:gra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9550370" y="1700808"/>
            <a:ext cx="2395477" cy="1008112"/>
          </a:xfrm>
          <a:prstGeom prst="roundRect">
            <a:avLst/>
          </a:prstGeom>
          <a:gradFill rotWithShape="1">
            <a:gsLst>
              <a:gs pos="100000">
                <a:srgbClr val="003087">
                  <a:lumMod val="105000"/>
                  <a:satMod val="103000"/>
                  <a:tint val="73000"/>
                  <a:alpha val="45000"/>
                </a:srgbClr>
              </a:gs>
              <a:gs pos="100000">
                <a:srgbClr val="003087">
                  <a:lumMod val="105000"/>
                  <a:satMod val="109000"/>
                  <a:tint val="81000"/>
                </a:srgbClr>
              </a:gs>
            </a:gsLst>
            <a:lin ang="16200000" scaled="1"/>
          </a:gradFill>
          <a:ln w="9525" cap="flat" cmpd="sng" algn="ctr">
            <a:gradFill>
              <a:gsLst>
                <a:gs pos="0">
                  <a:srgbClr val="00035C">
                    <a:lumMod val="5000"/>
                    <a:lumOff val="95000"/>
                  </a:srgbClr>
                </a:gs>
                <a:gs pos="74000">
                  <a:srgbClr val="00035C">
                    <a:lumMod val="45000"/>
                    <a:lumOff val="55000"/>
                  </a:srgbClr>
                </a:gs>
                <a:gs pos="83000">
                  <a:srgbClr val="00035C">
                    <a:lumMod val="45000"/>
                    <a:lumOff val="55000"/>
                  </a:srgbClr>
                </a:gs>
                <a:gs pos="100000">
                  <a:srgbClr val="00035C">
                    <a:lumMod val="30000"/>
                    <a:lumOff val="70000"/>
                  </a:srgbClr>
                </a:gs>
              </a:gsLst>
              <a:lin ang="5400000" scaled="1"/>
            </a:gra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1015140" y="1693257"/>
            <a:ext cx="20344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1000s </a:t>
            </a:r>
            <a:r>
              <a:rPr lang="en-US" sz="12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 </a:t>
            </a:r>
            <a:r>
              <a:rPr lang="en-US" sz="1200" dirty="0" smtClean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markers in 1 integrated assay: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 dirty="0" smtClean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Quantitative spatial map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 dirty="0" smtClean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Origin, composition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9589966" y="1901965"/>
            <a:ext cx="2355881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1" indent="-171450" defTabSz="177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Courier New" panose="02070309020205020404" pitchFamily="49" charset="0"/>
              <a:buChar char="o"/>
            </a:pPr>
            <a:r>
              <a:rPr 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Accurate spatial map of cancer cell aggressiveness, 100s of markers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1006348" y="5216365"/>
            <a:ext cx="2225362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1" indent="-171450" defTabSz="177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Courier New" panose="02070309020205020404" pitchFamily="49" charset="0"/>
              <a:buChar char="o"/>
            </a:pPr>
            <a:r>
              <a:rPr 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“Health” of cancer cells</a:t>
            </a:r>
          </a:p>
          <a:p>
            <a:pPr marL="171450" lvl="1" indent="-171450" defTabSz="177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Courier New" panose="02070309020205020404" pitchFamily="49" charset="0"/>
              <a:buChar char="o"/>
            </a:pPr>
            <a:r>
              <a:rPr 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Spatial heterogeneity of response</a:t>
            </a:r>
          </a:p>
          <a:p>
            <a:pPr marL="171450" lvl="1" indent="-171450" defTabSz="177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Courier New" panose="02070309020205020404" pitchFamily="49" charset="0"/>
              <a:buChar char="o"/>
            </a:pPr>
            <a:r>
              <a:rPr lang="en-US" sz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Are immune cells invading and attacking?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9657398" y="5032648"/>
            <a:ext cx="2288449" cy="1144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1" indent="-171450" defTabSz="177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Courier New" panose="02070309020205020404" pitchFamily="49" charset="0"/>
              <a:buChar char="o"/>
            </a:pPr>
            <a:r>
              <a:rPr lang="en-US" sz="1200" dirty="0" smtClean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Comprehensive spatial map: all targetable markers</a:t>
            </a:r>
          </a:p>
          <a:p>
            <a:pPr marL="171450" lvl="1" indent="-171450" defTabSz="177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Courier New" panose="02070309020205020404" pitchFamily="49" charset="0"/>
              <a:buChar char="o"/>
            </a:pPr>
            <a:r>
              <a:rPr lang="en-US" sz="1200" dirty="0" smtClean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 resolution of immune infiltration</a:t>
            </a:r>
          </a:p>
          <a:p>
            <a:pPr marL="171450" lvl="1" indent="-171450" defTabSz="177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Courier New" panose="02070309020205020404" pitchFamily="49" charset="0"/>
              <a:buChar char="o"/>
            </a:pPr>
            <a:r>
              <a:rPr lang="en-US" sz="1200" dirty="0" smtClean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Activity of immune cells</a:t>
            </a:r>
          </a:p>
        </p:txBody>
      </p:sp>
      <p:pic>
        <p:nvPicPr>
          <p:cNvPr id="36" name="Content Placeholder 11"/>
          <p:cNvPicPr>
            <a:picLocks noGrp="1" noChangeAspect="1"/>
          </p:cNvPicPr>
          <p:nvPr>
            <p:ph idx="1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837"/>
          <a:stretch/>
        </p:blipFill>
        <p:spPr>
          <a:xfrm>
            <a:off x="11114643" y="55857"/>
            <a:ext cx="912005" cy="115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3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/>
        </p:nvSpPr>
        <p:spPr>
          <a:xfrm>
            <a:off x="3503713" y="414548"/>
            <a:ext cx="6120679" cy="464854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rgbClr val="003087"/>
                </a:solidFill>
                <a:latin typeface="Open Sans"/>
                <a:ea typeface="+mj-ea"/>
                <a:cs typeface="Open Sans"/>
              </a:defRPr>
            </a:lvl1pPr>
          </a:lstStyle>
          <a:p>
            <a:r>
              <a:rPr lang="en-US" sz="2200" dirty="0" smtClean="0"/>
              <a:t>Applied </a:t>
            </a:r>
            <a:r>
              <a:rPr lang="en-US" sz="2200" dirty="0"/>
              <a:t>Spin-off from </a:t>
            </a:r>
            <a:r>
              <a:rPr lang="en-US" sz="2200" dirty="0" smtClean="0"/>
              <a:t>Pisces: </a:t>
            </a:r>
            <a:r>
              <a:rPr lang="en-US" sz="2200" dirty="0" err="1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</a:t>
            </a:r>
            <a:r>
              <a:rPr lang="en-US" sz="2200" dirty="0" err="1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en-US" sz="2200" dirty="0" err="1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</a:t>
            </a:r>
            <a:r>
              <a:rPr lang="en-US" sz="2200" dirty="0" err="1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lang="en-US" sz="2200" dirty="0" err="1">
                <a:solidFill>
                  <a:srgbClr val="FFC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</a:t>
            </a:r>
            <a:endParaRPr lang="en-US" sz="2200" dirty="0"/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9107851" y="6309320"/>
            <a:ext cx="28448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B78BDA8-D60F-4FDE-A05C-5882F3D646E1}" type="slidenum">
              <a:rPr lang="en-US" sz="933">
                <a:latin typeface="Arial" panose="020B0604020202020204" pitchFamily="34" charset="0"/>
                <a:cs typeface="Arial" panose="020B0604020202020204" pitchFamily="34" charset="0"/>
              </a:rPr>
              <a:pPr/>
              <a:t>8</a:t>
            </a:fld>
            <a:endParaRPr lang="en-US" sz="9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Star_Powerpoint_Image Template05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28320" cy="6858000"/>
          </a:xfrm>
          <a:prstGeom prst="rect">
            <a:avLst/>
          </a:prstGeom>
        </p:spPr>
      </p:pic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10073098" y="249206"/>
            <a:ext cx="1749949" cy="630195"/>
            <a:chOff x="2749668" y="4035405"/>
            <a:chExt cx="2449949" cy="88228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49361" y="4035405"/>
              <a:ext cx="1650256" cy="88228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49668" y="4314086"/>
              <a:ext cx="749876" cy="568780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83" t="22041" r="12270" b="20320"/>
          <a:stretch/>
        </p:blipFill>
        <p:spPr>
          <a:xfrm>
            <a:off x="950976" y="249206"/>
            <a:ext cx="1760648" cy="7866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7142" b="5139"/>
          <a:stretch/>
        </p:blipFill>
        <p:spPr>
          <a:xfrm>
            <a:off x="828319" y="1163455"/>
            <a:ext cx="11388361" cy="569454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59728" y="2289066"/>
            <a:ext cx="7000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: world’s </a:t>
            </a:r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 </a:t>
            </a:r>
            <a:r>
              <a:rPr lang="en-US" sz="20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sample-to-insight </a:t>
            </a:r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high-</a:t>
            </a:r>
            <a:r>
              <a:rPr lang="en-US" sz="20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plex</a:t>
            </a:r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spatial omics solution for single cell </a:t>
            </a:r>
            <a:r>
              <a:rPr lang="en-US" sz="20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profiling</a:t>
            </a:r>
            <a:endParaRPr lang="en-US" sz="20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5F19B38-EB73-42D9-89C7-6C9249BAD2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0665" y="3980136"/>
            <a:ext cx="3528019" cy="1572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2" descr="image003">
            <a:extLst>
              <a:ext uri="{FF2B5EF4-FFF2-40B4-BE49-F238E27FC236}">
                <a16:creationId xmlns:a16="http://schemas.microsoft.com/office/drawing/2014/main" id="{7CF7CE72-713E-4F4B-8E28-4841C0F10F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70624" y="3989968"/>
            <a:ext cx="2066343" cy="1562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237598" y="3318191"/>
            <a:ext cx="2178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Kits: Research &amp; Diagnostics “Apps”</a:t>
            </a:r>
            <a:endParaRPr lang="en-US" sz="16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29243" y="3564412"/>
            <a:ext cx="2975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Pisces Device/Hardware</a:t>
            </a:r>
            <a:endParaRPr lang="en-US" sz="16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33252" y="3306457"/>
            <a:ext cx="1859864" cy="596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Analytics </a:t>
            </a:r>
            <a:r>
              <a:rPr lang="en-US" sz="1600" b="1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Algos</a:t>
            </a:r>
            <a:endParaRPr lang="en-US" sz="16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EEDE9813-0E12-4E30-8F7C-7708146C27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71663" y="3980136"/>
            <a:ext cx="1603466" cy="157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08" y="1844824"/>
            <a:ext cx="2419292" cy="75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7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>
            <a:grpSpLocks noChangeAspect="1"/>
          </p:cNvGrpSpPr>
          <p:nvPr/>
        </p:nvGrpSpPr>
        <p:grpSpPr>
          <a:xfrm>
            <a:off x="3215680" y="6145824"/>
            <a:ext cx="1604900" cy="577960"/>
            <a:chOff x="2749668" y="4035405"/>
            <a:chExt cx="2449949" cy="882280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49361" y="4035405"/>
              <a:ext cx="1650256" cy="88228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3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49668" y="4314086"/>
              <a:ext cx="749876" cy="568780"/>
            </a:xfrm>
            <a:prstGeom prst="rect">
              <a:avLst/>
            </a:prstGeom>
          </p:spPr>
        </p:pic>
      </p:grpSp>
      <p:sp>
        <p:nvSpPr>
          <p:cNvPr id="4" name="Title Placeholder 1"/>
          <p:cNvSpPr txBox="1">
            <a:spLocks/>
          </p:cNvSpPr>
          <p:nvPr/>
        </p:nvSpPr>
        <p:spPr>
          <a:xfrm>
            <a:off x="2255574" y="452669"/>
            <a:ext cx="10561173" cy="960107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rgbClr val="003087"/>
                </a:solidFill>
                <a:latin typeface="Open Sans"/>
                <a:ea typeface="+mj-ea"/>
                <a:cs typeface="Open Sans"/>
              </a:defRPr>
            </a:lvl1pPr>
          </a:lstStyle>
          <a:p>
            <a:r>
              <a:rPr lang="en-US" dirty="0"/>
              <a:t>Strategy: Platform (Pisces) + Diagnostic “Apps” (SCISSOR)</a:t>
            </a:r>
          </a:p>
        </p:txBody>
      </p:sp>
      <p:pic>
        <p:nvPicPr>
          <p:cNvPr id="7" name="Picture 6" descr="AStar_Powerpoint_Image Template05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2832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7235" y="432445"/>
            <a:ext cx="1049424" cy="590787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016671" y="916592"/>
            <a:ext cx="9857385" cy="11508"/>
          </a:xfrm>
          <a:prstGeom prst="line">
            <a:avLst/>
          </a:prstGeom>
          <a:ln w="19050">
            <a:solidFill>
              <a:srgbClr val="002060">
                <a:alpha val="5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1231904" y="2084714"/>
            <a:ext cx="1756258" cy="632467"/>
            <a:chOff x="2749668" y="4035405"/>
            <a:chExt cx="2449949" cy="88228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49361" y="4035405"/>
              <a:ext cx="1650256" cy="88228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49668" y="4314086"/>
              <a:ext cx="749876" cy="56878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4076143" y="3012069"/>
            <a:ext cx="1708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>
              <a:defRPr/>
            </a:pP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 DIY system</a:t>
            </a:r>
          </a:p>
          <a:p>
            <a:pPr algn="ctr" defTabSz="457200">
              <a:defRPr/>
            </a:pP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(2018)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088484" y="2234854"/>
            <a:ext cx="590663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3246" y="1471891"/>
            <a:ext cx="1519808" cy="152360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16200000">
            <a:off x="2934304" y="2284625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PISCES</a:t>
            </a:r>
            <a:endParaRPr lang="en-US" sz="24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69234" y="1952295"/>
            <a:ext cx="2176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 system (2019- )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8678" y="1890232"/>
            <a:ext cx="1750258" cy="98452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rot="16200000">
            <a:off x="2806063" y="4922364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SCISSOR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4887" y="4302467"/>
            <a:ext cx="1576853" cy="152317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726959" y="2917356"/>
            <a:ext cx="2074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Platform</a:t>
            </a:r>
            <a:endParaRPr lang="en-US" sz="20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890051" y="5714888"/>
            <a:ext cx="1697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defRPr/>
            </a:pPr>
            <a:r>
              <a:rPr lang="en-US" sz="20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Diagnostics “Apps”</a:t>
            </a:r>
            <a:endParaRPr lang="en-US" sz="20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223172" y="1410079"/>
            <a:ext cx="6367352" cy="216169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en-US" sz="1600" b="1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223172" y="4214717"/>
            <a:ext cx="6367352" cy="191853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en-US" sz="1600" b="1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79143" y="4881378"/>
            <a:ext cx="30075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Convergence:</a:t>
            </a:r>
          </a:p>
          <a:p>
            <a:pPr lvl="0"/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Apps on 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PISCES platform</a:t>
            </a:r>
            <a:endParaRPr lang="en-US" sz="1600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6798543" y="4536870"/>
            <a:ext cx="510915" cy="1329204"/>
            <a:chOff x="4243029" y="4235981"/>
            <a:chExt cx="529201" cy="791665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4269438" y="4624149"/>
              <a:ext cx="502792" cy="5715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4245824" y="4807753"/>
              <a:ext cx="488753" cy="219893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4243029" y="4235981"/>
              <a:ext cx="488753" cy="219893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7280759" y="4361952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Immunotherapy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281901" y="5020236"/>
            <a:ext cx="1518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Liquid biopsy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281902" y="5657352"/>
            <a:ext cx="2260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Diagnostic Mutations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83" t="22041" r="12270" b="20320"/>
          <a:stretch/>
        </p:blipFill>
        <p:spPr>
          <a:xfrm>
            <a:off x="1347971" y="1556792"/>
            <a:ext cx="1508456" cy="6740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pSp>
        <p:nvGrpSpPr>
          <p:cNvPr id="37" name="Group 36"/>
          <p:cNvGrpSpPr>
            <a:grpSpLocks noChangeAspect="1"/>
          </p:cNvGrpSpPr>
          <p:nvPr/>
        </p:nvGrpSpPr>
        <p:grpSpPr>
          <a:xfrm>
            <a:off x="1361692" y="2878824"/>
            <a:ext cx="1287268" cy="678304"/>
            <a:chOff x="2132673" y="1340594"/>
            <a:chExt cx="7926654" cy="4176815"/>
          </a:xfrm>
        </p:grpSpPr>
        <p:sp>
          <p:nvSpPr>
            <p:cNvPr id="38" name="Oval 37"/>
            <p:cNvSpPr/>
            <p:nvPr/>
          </p:nvSpPr>
          <p:spPr>
            <a:xfrm>
              <a:off x="5138176" y="2483974"/>
              <a:ext cx="3085586" cy="236220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9" name="Oval 38"/>
            <p:cNvSpPr/>
            <p:nvPr/>
          </p:nvSpPr>
          <p:spPr>
            <a:xfrm>
              <a:off x="2132673" y="1809842"/>
              <a:ext cx="3962400" cy="326493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noFill/>
              </a:endParaRPr>
            </a:p>
          </p:txBody>
        </p:sp>
        <p:cxnSp>
          <p:nvCxnSpPr>
            <p:cNvPr id="40" name="Straight Connector 39"/>
            <p:cNvCxnSpPr>
              <a:stCxn id="39" idx="0"/>
              <a:endCxn id="39" idx="4"/>
            </p:cNvCxnSpPr>
            <p:nvPr/>
          </p:nvCxnSpPr>
          <p:spPr>
            <a:xfrm>
              <a:off x="4113873" y="1809842"/>
              <a:ext cx="0" cy="32649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1" name="Group 40"/>
            <p:cNvGrpSpPr/>
            <p:nvPr/>
          </p:nvGrpSpPr>
          <p:grpSpPr>
            <a:xfrm>
              <a:off x="2371221" y="1340594"/>
              <a:ext cx="7688106" cy="4176815"/>
              <a:chOff x="926222" y="999619"/>
              <a:chExt cx="7688106" cy="4176815"/>
            </a:xfrm>
          </p:grpSpPr>
          <p:sp>
            <p:nvSpPr>
              <p:cNvPr id="42" name="Freeform 41"/>
              <p:cNvSpPr/>
              <p:nvPr/>
            </p:nvSpPr>
            <p:spPr>
              <a:xfrm>
                <a:off x="2681242" y="1446982"/>
                <a:ext cx="5008771" cy="3312217"/>
              </a:xfrm>
              <a:custGeom>
                <a:avLst/>
                <a:gdLst>
                  <a:gd name="connsiteX0" fmla="*/ 0 w 5141432"/>
                  <a:gd name="connsiteY0" fmla="*/ 0 h 3576320"/>
                  <a:gd name="connsiteX1" fmla="*/ 2854960 w 5141432"/>
                  <a:gd name="connsiteY1" fmla="*/ 680720 h 3576320"/>
                  <a:gd name="connsiteX2" fmla="*/ 5140960 w 5141432"/>
                  <a:gd name="connsiteY2" fmla="*/ 2153920 h 3576320"/>
                  <a:gd name="connsiteX3" fmla="*/ 3027680 w 5141432"/>
                  <a:gd name="connsiteY3" fmla="*/ 3261360 h 3576320"/>
                  <a:gd name="connsiteX4" fmla="*/ 40640 w 5141432"/>
                  <a:gd name="connsiteY4" fmla="*/ 3566160 h 3576320"/>
                  <a:gd name="connsiteX5" fmla="*/ 40640 w 5141432"/>
                  <a:gd name="connsiteY5" fmla="*/ 3566160 h 3576320"/>
                  <a:gd name="connsiteX6" fmla="*/ 40640 w 5141432"/>
                  <a:gd name="connsiteY6" fmla="*/ 3576320 h 3576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41432" h="3576320">
                    <a:moveTo>
                      <a:pt x="0" y="0"/>
                    </a:moveTo>
                    <a:cubicBezTo>
                      <a:pt x="999066" y="160866"/>
                      <a:pt x="1998133" y="321733"/>
                      <a:pt x="2854960" y="680720"/>
                    </a:cubicBezTo>
                    <a:cubicBezTo>
                      <a:pt x="3711787" y="1039707"/>
                      <a:pt x="5112173" y="1723813"/>
                      <a:pt x="5140960" y="2153920"/>
                    </a:cubicBezTo>
                    <a:cubicBezTo>
                      <a:pt x="5169747" y="2584027"/>
                      <a:pt x="3877733" y="3025987"/>
                      <a:pt x="3027680" y="3261360"/>
                    </a:cubicBezTo>
                    <a:cubicBezTo>
                      <a:pt x="2177627" y="3496733"/>
                      <a:pt x="40640" y="3566160"/>
                      <a:pt x="40640" y="3566160"/>
                    </a:cubicBezTo>
                    <a:lnTo>
                      <a:pt x="40640" y="3566160"/>
                    </a:lnTo>
                    <a:lnTo>
                      <a:pt x="40640" y="3576320"/>
                    </a:ln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1185699" y="2493942"/>
                <a:ext cx="675446" cy="605822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1188975" y="2595106"/>
                <a:ext cx="525748" cy="440092"/>
              </a:xfrm>
              <a:prstGeom prst="ellipse">
                <a:avLst/>
              </a:prstGeom>
              <a:ln w="28575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5" name="Freeform 44"/>
              <p:cNvSpPr/>
              <p:nvPr/>
            </p:nvSpPr>
            <p:spPr>
              <a:xfrm>
                <a:off x="926222" y="3860698"/>
                <a:ext cx="802640" cy="112168"/>
              </a:xfrm>
              <a:custGeom>
                <a:avLst/>
                <a:gdLst>
                  <a:gd name="connsiteX0" fmla="*/ 0 w 802640"/>
                  <a:gd name="connsiteY0" fmla="*/ 0 h 112168"/>
                  <a:gd name="connsiteX1" fmla="*/ 284480 w 802640"/>
                  <a:gd name="connsiteY1" fmla="*/ 111760 h 112168"/>
                  <a:gd name="connsiteX2" fmla="*/ 802640 w 802640"/>
                  <a:gd name="connsiteY2" fmla="*/ 30480 h 112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02640" h="112168">
                    <a:moveTo>
                      <a:pt x="0" y="0"/>
                    </a:moveTo>
                    <a:cubicBezTo>
                      <a:pt x="75353" y="53340"/>
                      <a:pt x="150707" y="106680"/>
                      <a:pt x="284480" y="111760"/>
                    </a:cubicBezTo>
                    <a:cubicBezTo>
                      <a:pt x="418253" y="116840"/>
                      <a:pt x="610446" y="73660"/>
                      <a:pt x="802640" y="30480"/>
                    </a:cubicBezTo>
                  </a:path>
                </a:pathLst>
              </a:cu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6" name="Freeform 45"/>
              <p:cNvSpPr/>
              <p:nvPr/>
            </p:nvSpPr>
            <p:spPr>
              <a:xfrm>
                <a:off x="2755234" y="999619"/>
                <a:ext cx="1723779" cy="660781"/>
              </a:xfrm>
              <a:custGeom>
                <a:avLst/>
                <a:gdLst>
                  <a:gd name="connsiteX0" fmla="*/ 0 w 1723779"/>
                  <a:gd name="connsiteY0" fmla="*/ 437261 h 660781"/>
                  <a:gd name="connsiteX1" fmla="*/ 1016000 w 1723779"/>
                  <a:gd name="connsiteY1" fmla="*/ 381 h 660781"/>
                  <a:gd name="connsiteX2" fmla="*/ 1717040 w 1723779"/>
                  <a:gd name="connsiteY2" fmla="*/ 366141 h 660781"/>
                  <a:gd name="connsiteX3" fmla="*/ 1310640 w 1723779"/>
                  <a:gd name="connsiteY3" fmla="*/ 660781 h 660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3779" h="660781">
                    <a:moveTo>
                      <a:pt x="0" y="437261"/>
                    </a:moveTo>
                    <a:cubicBezTo>
                      <a:pt x="364913" y="224747"/>
                      <a:pt x="729827" y="12234"/>
                      <a:pt x="1016000" y="381"/>
                    </a:cubicBezTo>
                    <a:cubicBezTo>
                      <a:pt x="1302173" y="-11472"/>
                      <a:pt x="1667933" y="256074"/>
                      <a:pt x="1717040" y="366141"/>
                    </a:cubicBezTo>
                    <a:cubicBezTo>
                      <a:pt x="1766147" y="476208"/>
                      <a:pt x="1538393" y="568494"/>
                      <a:pt x="1310640" y="660781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7" name="Freeform 46"/>
              <p:cNvSpPr/>
              <p:nvPr/>
            </p:nvSpPr>
            <p:spPr>
              <a:xfrm rot="389101" flipV="1">
                <a:off x="2769892" y="4639304"/>
                <a:ext cx="1723779" cy="537130"/>
              </a:xfrm>
              <a:custGeom>
                <a:avLst/>
                <a:gdLst>
                  <a:gd name="connsiteX0" fmla="*/ 0 w 1723779"/>
                  <a:gd name="connsiteY0" fmla="*/ 437261 h 660781"/>
                  <a:gd name="connsiteX1" fmla="*/ 1016000 w 1723779"/>
                  <a:gd name="connsiteY1" fmla="*/ 381 h 660781"/>
                  <a:gd name="connsiteX2" fmla="*/ 1717040 w 1723779"/>
                  <a:gd name="connsiteY2" fmla="*/ 366141 h 660781"/>
                  <a:gd name="connsiteX3" fmla="*/ 1310640 w 1723779"/>
                  <a:gd name="connsiteY3" fmla="*/ 660781 h 660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23779" h="660781">
                    <a:moveTo>
                      <a:pt x="0" y="437261"/>
                    </a:moveTo>
                    <a:cubicBezTo>
                      <a:pt x="364913" y="224747"/>
                      <a:pt x="729827" y="12234"/>
                      <a:pt x="1016000" y="381"/>
                    </a:cubicBezTo>
                    <a:cubicBezTo>
                      <a:pt x="1302173" y="-11472"/>
                      <a:pt x="1667933" y="256074"/>
                      <a:pt x="1717040" y="366141"/>
                    </a:cubicBezTo>
                    <a:cubicBezTo>
                      <a:pt x="1766147" y="476208"/>
                      <a:pt x="1538393" y="568494"/>
                      <a:pt x="1310640" y="660781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8" name="Freeform 47"/>
              <p:cNvSpPr/>
              <p:nvPr/>
            </p:nvSpPr>
            <p:spPr>
              <a:xfrm>
                <a:off x="7369629" y="2583947"/>
                <a:ext cx="1244699" cy="1969048"/>
              </a:xfrm>
              <a:custGeom>
                <a:avLst/>
                <a:gdLst>
                  <a:gd name="connsiteX0" fmla="*/ 87085 w 1244699"/>
                  <a:gd name="connsiteY0" fmla="*/ 496710 h 1969048"/>
                  <a:gd name="connsiteX1" fmla="*/ 849085 w 1244699"/>
                  <a:gd name="connsiteY1" fmla="*/ 17739 h 1969048"/>
                  <a:gd name="connsiteX2" fmla="*/ 1240971 w 1244699"/>
                  <a:gd name="connsiteY2" fmla="*/ 1051882 h 1969048"/>
                  <a:gd name="connsiteX3" fmla="*/ 631371 w 1244699"/>
                  <a:gd name="connsiteY3" fmla="*/ 1966282 h 1969048"/>
                  <a:gd name="connsiteX4" fmla="*/ 0 w 1244699"/>
                  <a:gd name="connsiteY4" fmla="*/ 1280482 h 1969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4699" h="1969048">
                    <a:moveTo>
                      <a:pt x="87085" y="496710"/>
                    </a:moveTo>
                    <a:cubicBezTo>
                      <a:pt x="371928" y="210960"/>
                      <a:pt x="656771" y="-74790"/>
                      <a:pt x="849085" y="17739"/>
                    </a:cubicBezTo>
                    <a:cubicBezTo>
                      <a:pt x="1041399" y="110268"/>
                      <a:pt x="1277257" y="727125"/>
                      <a:pt x="1240971" y="1051882"/>
                    </a:cubicBezTo>
                    <a:cubicBezTo>
                      <a:pt x="1204685" y="1376639"/>
                      <a:pt x="838199" y="1928182"/>
                      <a:pt x="631371" y="1966282"/>
                    </a:cubicBezTo>
                    <a:cubicBezTo>
                      <a:pt x="424543" y="2004382"/>
                      <a:pt x="212271" y="1642432"/>
                      <a:pt x="0" y="1280482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pic>
        <p:nvPicPr>
          <p:cNvPr id="49" name="Picture 2" descr="Image result for nirmala arul rayan"/>
          <p:cNvPicPr>
            <a:picLocks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916" b="8036"/>
          <a:stretch/>
        </p:blipFill>
        <p:spPr bwMode="auto">
          <a:xfrm>
            <a:off x="1127448" y="5657352"/>
            <a:ext cx="897742" cy="108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2" descr="http://static1.squarespace.com/static/5367557de4b0124f2402ec92/t/5382e6b7e4b08ed23a64898b/1401087672416/Bosch-logo.jpg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0562" y="6312831"/>
            <a:ext cx="1331710" cy="489262"/>
          </a:xfrm>
          <a:prstGeom prst="rect">
            <a:avLst/>
          </a:prstGeom>
          <a:noFill/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755" b="14142"/>
          <a:stretch/>
        </p:blipFill>
        <p:spPr>
          <a:xfrm>
            <a:off x="6044716" y="6312831"/>
            <a:ext cx="1243417" cy="454324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84702" y="6283563"/>
            <a:ext cx="637900" cy="52981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090" y="6261342"/>
            <a:ext cx="1151264" cy="50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2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9y2KQSzTrGoOHVphqi30w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6dbm45PS_uKcHCMtnyKK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WjlCgXSR_amBOmoFlICH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DQJWiMgQGy.Av55sR2qP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x8HLAvATWOXsSrJyK.oi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iTYHboBR2m8L6ipCBK08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pBjGEVgTNanbdgKwOav_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.bB_mYMS66CIBEycZyAD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naivDUoS.._oI7xSlnE2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HThLirfQUm3K6Kqk1eDc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YmbzVdSTymEd80Ns.xXT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NN9TDYQT5mKPtXokswhu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VhRrlJfRtO8Obdv9Dvq1w"/>
</p:tagLst>
</file>

<file path=ppt/theme/theme1.xml><?xml version="1.0" encoding="utf-8"?>
<a:theme xmlns:a="http://schemas.openxmlformats.org/drawingml/2006/main" name="ASTAR PPT Template 1004201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HPC PPT Template 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035C"/>
      </a:accent1>
      <a:accent2>
        <a:srgbClr val="003087"/>
      </a:accent2>
      <a:accent3>
        <a:srgbClr val="5C068C"/>
      </a:accent3>
      <a:accent4>
        <a:srgbClr val="DA291C"/>
      </a:accent4>
      <a:accent5>
        <a:srgbClr val="FF6720"/>
      </a:accent5>
      <a:accent6>
        <a:srgbClr val="FFC000"/>
      </a:accent6>
      <a:hlink>
        <a:srgbClr val="0563C1"/>
      </a:hlink>
      <a:folHlink>
        <a:srgbClr val="954F72"/>
      </a:folHlink>
    </a:clrScheme>
    <a:fontScheme name="A_STAR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D25C16C4059245A6C29F6097CE3AC6" ma:contentTypeVersion="1" ma:contentTypeDescription="Create a new document." ma:contentTypeScope="" ma:versionID="a8d5f0095a7f037e9a2a6d87a76ce7df">
  <xsd:schema xmlns:xsd="http://www.w3.org/2001/XMLSchema" xmlns:xs="http://www.w3.org/2001/XMLSchema" xmlns:p="http://schemas.microsoft.com/office/2006/metadata/properties" xmlns:ns2="1dae8f49-adc9-49d5-972e-23bee5c00cb8" targetNamespace="http://schemas.microsoft.com/office/2006/metadata/properties" ma:root="true" ma:fieldsID="d75f930981cfecd1177719c6a68ba8d6" ns2:_="">
    <xsd:import namespace="1dae8f49-adc9-49d5-972e-23bee5c00cb8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ae8f49-adc9-49d5-972e-23bee5c00cb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BB3FA57-5D30-401F-BC1C-ED4DFEA3D79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65F32C-B516-454A-A677-43CC56967C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dae8f49-adc9-49d5-972e-23bee5c00cb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FBE2CAA-1387-4641-AE4B-8E4228E045AE}">
  <ds:schemaRefs>
    <ds:schemaRef ds:uri="http://schemas.microsoft.com/office/infopath/2007/PartnerControls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1dae8f49-adc9-49d5-972e-23bee5c00cb8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A-STAR_PPT_Template_2020_(16.9)_200203.thmx</Template>
  <TotalTime>9676</TotalTime>
  <Words>532</Words>
  <Application>Microsoft Office PowerPoint</Application>
  <PresentationFormat>Widescreen</PresentationFormat>
  <Paragraphs>152</Paragraphs>
  <Slides>11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ＭＳ Ｐゴシック</vt:lpstr>
      <vt:lpstr>Arial</vt:lpstr>
      <vt:lpstr>Courier New</vt:lpstr>
      <vt:lpstr>Gotham Rounded Bold</vt:lpstr>
      <vt:lpstr>Gotham Rounded Medium</vt:lpstr>
      <vt:lpstr>Open Sans</vt:lpstr>
      <vt:lpstr>Wingdings</vt:lpstr>
      <vt:lpstr>ASTAR PPT Template 10042012</vt:lpstr>
      <vt:lpstr>IHPC PPT Template </vt:lpstr>
      <vt:lpstr>Spatial Omics Platform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ASTAR CORP COMMS</dc:creator>
  <cp:lastModifiedBy>ARUL RAYAN Nirmala</cp:lastModifiedBy>
  <cp:revision>751</cp:revision>
  <dcterms:created xsi:type="dcterms:W3CDTF">2014-03-27T05:25:01Z</dcterms:created>
  <dcterms:modified xsi:type="dcterms:W3CDTF">2021-07-14T09:11:49Z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0x01010083D25C16C4059245A6C29F6097CE3AC6</vt:lpwstr>
  </property>
</Properties>
</file>